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64" r:id="rId6"/>
    <p:sldId id="259" r:id="rId7"/>
    <p:sldId id="265" r:id="rId8"/>
    <p:sldId id="266" r:id="rId9"/>
    <p:sldId id="263" r:id="rId10"/>
    <p:sldId id="262" r:id="rId11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1B35"/>
    <a:srgbClr val="422C16"/>
    <a:srgbClr val="0C788E"/>
    <a:srgbClr val="006666"/>
    <a:srgbClr val="54381C"/>
    <a:srgbClr val="A50021"/>
    <a:srgbClr val="FFFFA3"/>
    <a:srgbClr val="FFB061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54" autoAdjust="0"/>
    <p:restoredTop sz="93980" autoAdjust="0"/>
  </p:normalViewPr>
  <p:slideViewPr>
    <p:cSldViewPr showGuides="1">
      <p:cViewPr varScale="1">
        <p:scale>
          <a:sx n="61" d="100"/>
          <a:sy n="61" d="100"/>
        </p:scale>
        <p:origin x="65" y="16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10190-87B5-46CD-8D34-678B558F865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35856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D753A-0583-4C8D-A58C-413368F7957F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72783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70D700-4DB6-4AB5-B9E9-1009A10FAFB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5166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CFF717-3F21-4EF1-87AF-DB6E0F2D6952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9279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545868-CCB2-4304-AC46-EC48C8E3F2B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79707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A5A11F-9D74-4F6F-9CD8-E4F47C2CC09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1295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80ABA-5276-40F8-9087-47A553BB2F00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9813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C58E6-0662-4CE6-BE73-88B3DC72E820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26538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28A5B-73CA-490E-A373-CA97062744D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040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AD572-F285-4A2F-9902-A46F51E4E47A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4537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81542-C6E0-4373-BE59-99D01805EB0C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4890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A1A6A2C-A323-45E6-87AF-3B53D9AB5C7F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studylessons.com/powerpoint" TargetMode="External"/><Relationship Id="rId2" Type="http://schemas.openxmlformats.org/officeDocument/2006/relationships/hyperlink" Target="https://www.biblestudylesson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blestudylesson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blestudylessons.com/" TargetMode="Externa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0" y="10756"/>
            <a:ext cx="12306742" cy="6858001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0" y="10756"/>
            <a:ext cx="12306742" cy="6858001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509C6C6-849B-574D-EA22-3C8B163A713B}"/>
              </a:ext>
            </a:extLst>
          </p:cNvPr>
          <p:cNvSpPr txBox="1">
            <a:spLocks noChangeArrowheads="1"/>
          </p:cNvSpPr>
          <p:nvPr/>
        </p:nvSpPr>
        <p:spPr>
          <a:xfrm>
            <a:off x="414779" y="341128"/>
            <a:ext cx="11462994" cy="590315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Copyright David E. Pratte</a:t>
            </a:r>
            <a:r>
              <a:rPr lang="en-US" sz="2800" b="1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2026</a:t>
            </a:r>
            <a:endParaRPr lang="en-US" sz="2800" b="1" dirty="0">
              <a:solidFill>
                <a:schemeClr val="accent1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Permission is granted to display this PowerPoint under the following conditions: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Display the link to</a:t>
            </a:r>
            <a:r>
              <a:rPr lang="en-US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Minor changes in content are permitted, but no teaching should be presented that disagrees with the teaching in the article associated with this PowerPoint at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BibleStudyLessons.com/powerpoint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In no case may a fee of any kind be charged for our PowerPoints.</a:t>
            </a:r>
            <a:endParaRPr lang="en-US" sz="2800" b="1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If you have a website, please add a link to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r>
              <a:rPr lang="en-US" sz="1600" dirty="0">
                <a:solidFill>
                  <a:srgbClr val="002060"/>
                </a:solidFill>
              </a:rPr>
              <a:t>Scripture quotations are generally from the New King James Version (NKJV), copyright 1982, 1988 by Thomas Nelson, Inc. Used by permission. All rights reserved.</a:t>
            </a:r>
            <a:endParaRPr lang="en-US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AC218-2B79-C913-7C5D-1AE0DCC2D33E}"/>
              </a:ext>
            </a:extLst>
          </p:cNvPr>
          <p:cNvSpPr txBox="1"/>
          <p:nvPr/>
        </p:nvSpPr>
        <p:spPr>
          <a:xfrm>
            <a:off x="1036948" y="6342736"/>
            <a:ext cx="26112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6553200" y="457200"/>
            <a:ext cx="5256213" cy="647700"/>
          </a:xfrm>
        </p:spPr>
        <p:txBody>
          <a:bodyPr anchor="ctr"/>
          <a:lstStyle/>
          <a:p>
            <a:r>
              <a:rPr lang="es-UY" altLang="en-US" sz="5400" b="1" dirty="0">
                <a:solidFill>
                  <a:srgbClr val="FFFF00"/>
                </a:solidFill>
              </a:rPr>
              <a:t>False </a:t>
            </a:r>
            <a:r>
              <a:rPr lang="es-UY" altLang="en-US" sz="5400" b="1" dirty="0" err="1">
                <a:solidFill>
                  <a:srgbClr val="FFFF00"/>
                </a:solidFill>
              </a:rPr>
              <a:t>Teaching</a:t>
            </a:r>
            <a:endParaRPr lang="es-ES" altLang="en-US" sz="5400" b="1" dirty="0">
              <a:solidFill>
                <a:srgbClr val="FFFF00"/>
              </a:solidFill>
            </a:endParaRPr>
          </a:p>
        </p:txBody>
      </p:sp>
      <p:sp>
        <p:nvSpPr>
          <p:cNvPr id="4" name="Rectangle 150">
            <a:extLst>
              <a:ext uri="{FF2B5EF4-FFF2-40B4-BE49-F238E27FC236}">
                <a16:creationId xmlns:a16="http://schemas.microsoft.com/office/drawing/2014/main" id="{242B2F77-BABB-5409-CD23-E46AAF7AB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1882914"/>
            <a:ext cx="52562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800"/>
              </a:spcBef>
            </a:pP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Warnings</a:t>
            </a:r>
            <a:endParaRPr lang="es-UY" altLang="en-US" sz="4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EDD80D-C435-877A-D365-678CCC53A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016"/>
            <a:ext cx="6149976" cy="40999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6CC9EE-071A-8181-7B84-B62F6E66E3EC}"/>
              </a:ext>
            </a:extLst>
          </p:cNvPr>
          <p:cNvSpPr txBox="1"/>
          <p:nvPr/>
        </p:nvSpPr>
        <p:spPr>
          <a:xfrm>
            <a:off x="1036948" y="6342736"/>
            <a:ext cx="26112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61417"/>
            <a:ext cx="10972800" cy="769441"/>
          </a:xfrm>
        </p:spPr>
        <p:txBody>
          <a:bodyPr>
            <a:spAutoFit/>
          </a:bodyPr>
          <a:lstStyle/>
          <a:p>
            <a:r>
              <a:rPr lang="en-US" altLang="en-US" b="1" dirty="0">
                <a:solidFill>
                  <a:srgbClr val="FFFF00"/>
                </a:solidFill>
                <a:latin typeface="+mn-lt"/>
              </a:rPr>
              <a:t>Warnings against False Teaching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60E89E-B9E8-CBA5-7F3C-9B7E347DF844}"/>
              </a:ext>
            </a:extLst>
          </p:cNvPr>
          <p:cNvSpPr/>
          <p:nvPr/>
        </p:nvSpPr>
        <p:spPr>
          <a:xfrm>
            <a:off x="0" y="1600201"/>
            <a:ext cx="12192000" cy="4983161"/>
          </a:xfrm>
          <a:prstGeom prst="rect">
            <a:avLst/>
          </a:prstGeom>
          <a:solidFill>
            <a:srgbClr val="511B3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10972800" cy="5262979"/>
          </a:xfrm>
        </p:spPr>
        <p:txBody>
          <a:bodyPr>
            <a:spAutoFit/>
          </a:bodyPr>
          <a:lstStyle/>
          <a:p>
            <a:pPr marL="274320" indent="-274320">
              <a:spcBef>
                <a:spcPts val="0"/>
              </a:spcBef>
              <a:buNone/>
            </a:pPr>
            <a:r>
              <a:rPr lang="en-US" sz="2800" b="1" i="1" dirty="0">
                <a:solidFill>
                  <a:schemeClr val="accent2"/>
                </a:solidFill>
              </a:rPr>
              <a:t>2 Peter chapter 2 - </a:t>
            </a:r>
            <a:r>
              <a:rPr lang="en-US" sz="2800" dirty="0"/>
              <a:t>There will be false teachers who cause destruction. </a:t>
            </a:r>
            <a:r>
              <a:rPr lang="en-US" sz="2800" b="1" i="1" dirty="0"/>
              <a:t>Many</a:t>
            </a:r>
            <a:r>
              <a:rPr lang="en-US" sz="2800" dirty="0"/>
              <a:t> follow their error. 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b="1" i="1" dirty="0">
                <a:solidFill>
                  <a:schemeClr val="accent2"/>
                </a:solidFill>
              </a:rPr>
              <a:t>Matthew 7:15 </a:t>
            </a:r>
            <a:r>
              <a:rPr lang="en-US" sz="2800" b="1" i="1" dirty="0"/>
              <a:t>- </a:t>
            </a:r>
            <a:r>
              <a:rPr lang="en-US" sz="2800" dirty="0"/>
              <a:t>Beware of false prophets. Wolves in sheep’s clothing. </a:t>
            </a:r>
            <a:r>
              <a:rPr lang="en-US" sz="2800" b="1" i="1" dirty="0"/>
              <a:t>Many</a:t>
            </a:r>
            <a:r>
              <a:rPr lang="en-US" sz="2800" dirty="0"/>
              <a:t> will follow their teaching. See verses 21-23.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b="1" i="1" dirty="0">
                <a:solidFill>
                  <a:schemeClr val="accent2"/>
                </a:solidFill>
              </a:rPr>
              <a:t>2 Corinthians 11:13-15 - </a:t>
            </a:r>
            <a:r>
              <a:rPr lang="en-US" sz="2800" dirty="0"/>
              <a:t>False apostles are deceitful workers. Like Satan himself, they pretend to be angels of light. 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b="1" i="1" dirty="0">
                <a:solidFill>
                  <a:schemeClr val="accent2"/>
                </a:solidFill>
              </a:rPr>
              <a:t>1 Timothy 4:1-3 - </a:t>
            </a:r>
            <a:r>
              <a:rPr lang="en-US" sz="2800" dirty="0"/>
              <a:t>The Spirit expressly warns that some will fall away from the faith and speak lies and doctrines of demons.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b="1" i="1" dirty="0">
                <a:solidFill>
                  <a:schemeClr val="accent2"/>
                </a:solidFill>
              </a:rPr>
              <a:t>2 Timothy 4:2-4 - </a:t>
            </a:r>
            <a:r>
              <a:rPr lang="en-US" sz="2800" dirty="0"/>
              <a:t>Men will not endure sound doctrine. Seek teachers after their own lusts &amp; turn aside from truth to fables. 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b="1" i="1" dirty="0">
                <a:solidFill>
                  <a:schemeClr val="accent2"/>
                </a:solidFill>
              </a:rPr>
              <a:t>1 John 4:1 - </a:t>
            </a:r>
            <a:r>
              <a:rPr lang="en-US" sz="2800" dirty="0"/>
              <a:t>Do not believe every spirit, but put them to the test, because </a:t>
            </a:r>
            <a:r>
              <a:rPr lang="en-US" sz="2800" b="1" i="1" dirty="0"/>
              <a:t>many</a:t>
            </a:r>
            <a:r>
              <a:rPr lang="en-US" sz="2800" dirty="0"/>
              <a:t> false prophets have gone out into the world. </a:t>
            </a:r>
            <a:endParaRPr lang="en-US" alt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9FD0FA-B1C3-35C6-150F-A22E76D1B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94BE12CB-1490-3B0E-8570-B814A7436A2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553200" y="457200"/>
            <a:ext cx="5256213" cy="647700"/>
          </a:xfrm>
        </p:spPr>
        <p:txBody>
          <a:bodyPr anchor="ctr"/>
          <a:lstStyle/>
          <a:p>
            <a:r>
              <a:rPr lang="es-UY" altLang="en-US" sz="5400" b="1" dirty="0">
                <a:solidFill>
                  <a:srgbClr val="FFFF00"/>
                </a:solidFill>
              </a:rPr>
              <a:t>False </a:t>
            </a:r>
            <a:r>
              <a:rPr lang="es-UY" altLang="en-US" sz="5400" b="1" dirty="0" err="1">
                <a:solidFill>
                  <a:srgbClr val="FFFF00"/>
                </a:solidFill>
              </a:rPr>
              <a:t>Teaching</a:t>
            </a:r>
            <a:endParaRPr lang="es-ES" altLang="en-US" sz="5400" b="1" dirty="0">
              <a:solidFill>
                <a:srgbClr val="FFFF00"/>
              </a:solidFill>
            </a:endParaRPr>
          </a:p>
        </p:txBody>
      </p:sp>
      <p:sp>
        <p:nvSpPr>
          <p:cNvPr id="4" name="Rectangle 150">
            <a:extLst>
              <a:ext uri="{FF2B5EF4-FFF2-40B4-BE49-F238E27FC236}">
                <a16:creationId xmlns:a16="http://schemas.microsoft.com/office/drawing/2014/main" id="{42233A2A-57A3-4FEE-5448-0C3E250D3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123435"/>
            <a:ext cx="5256213" cy="155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800"/>
              </a:spcBef>
            </a:pP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Warnings</a:t>
            </a:r>
            <a:endParaRPr lang="es-UY" altLang="en-US" sz="40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1800"/>
              </a:spcBef>
            </a:pP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Examples</a:t>
            </a:r>
            <a:endParaRPr lang="es-UY" altLang="en-US" sz="4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3F6972-DD0B-6078-3BF5-70F4C77159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016"/>
            <a:ext cx="6149976" cy="409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0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C3771-8943-28C9-8395-F778D91A6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D15E78F2-61C2-CEAE-BA9E-06DDB0FBBC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461417"/>
            <a:ext cx="10972800" cy="769441"/>
          </a:xfrm>
        </p:spPr>
        <p:txBody>
          <a:bodyPr>
            <a:spAutoFit/>
          </a:bodyPr>
          <a:lstStyle/>
          <a:p>
            <a:r>
              <a:rPr lang="en-US" altLang="en-US" b="1" dirty="0">
                <a:solidFill>
                  <a:srgbClr val="FFFF00"/>
                </a:solidFill>
                <a:latin typeface="+mn-lt"/>
              </a:rPr>
              <a:t>Examples of False Teachers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5DFA3F-0678-E6FE-766C-11E302535E1A}"/>
              </a:ext>
            </a:extLst>
          </p:cNvPr>
          <p:cNvSpPr/>
          <p:nvPr/>
        </p:nvSpPr>
        <p:spPr>
          <a:xfrm>
            <a:off x="0" y="1600201"/>
            <a:ext cx="12192000" cy="4983161"/>
          </a:xfrm>
          <a:prstGeom prst="rect">
            <a:avLst/>
          </a:prstGeom>
          <a:solidFill>
            <a:srgbClr val="511B3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0E177196-095C-470C-654E-1076E8E20C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10972800" cy="5262979"/>
          </a:xfrm>
        </p:spPr>
        <p:txBody>
          <a:bodyPr>
            <a:spAutoFit/>
          </a:bodyPr>
          <a:lstStyle/>
          <a:p>
            <a:pPr marL="0" lvl="2" indent="0" algn="ctr">
              <a:spcBef>
                <a:spcPts val="0"/>
              </a:spcBef>
              <a:buNone/>
            </a:pPr>
            <a:r>
              <a:rPr lang="en-US" sz="2800" b="1" dirty="0"/>
              <a:t>The Serpent</a:t>
            </a:r>
            <a:br>
              <a:rPr lang="en-US" sz="2800" b="1" dirty="0"/>
            </a:b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1 Timothy 2:14; 2 Corinthians 11:3</a:t>
            </a:r>
          </a:p>
          <a:p>
            <a:pPr marL="0" lvl="2" indent="0" algn="ctr">
              <a:spcBef>
                <a:spcPts val="0"/>
              </a:spcBef>
              <a:buNone/>
            </a:pPr>
            <a:r>
              <a:rPr lang="en-US" sz="2800" b="1" dirty="0"/>
              <a:t>The Ten Spies</a:t>
            </a:r>
            <a:br>
              <a:rPr lang="en-US" sz="2800" b="1" dirty="0"/>
            </a:b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Numbers 13:30-33 </a:t>
            </a:r>
          </a:p>
          <a:p>
            <a:pPr marL="0" lvl="2" indent="0" algn="ctr">
              <a:spcBef>
                <a:spcPts val="0"/>
              </a:spcBef>
              <a:buNone/>
            </a:pPr>
            <a:r>
              <a:rPr lang="en-US" sz="2800" b="1" dirty="0"/>
              <a:t>Opponents of Old Testament Prophets</a:t>
            </a:r>
            <a:br>
              <a:rPr lang="en-US" sz="2800" b="1" dirty="0"/>
            </a:b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Jeremiah 23:13-17,21,22,25,26,32; Ezekiel 13:1-9,22,23</a:t>
            </a:r>
          </a:p>
          <a:p>
            <a:pPr marL="0" lvl="2" indent="0" algn="ctr">
              <a:spcBef>
                <a:spcPts val="0"/>
              </a:spcBef>
              <a:buNone/>
            </a:pPr>
            <a:r>
              <a:rPr lang="en-US" sz="2800" b="1" dirty="0"/>
              <a:t>Jewish Leaders in Jesus’ Day </a:t>
            </a:r>
            <a:br>
              <a:rPr lang="en-US" sz="2800" b="1" dirty="0"/>
            </a:b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Matthew 15:1-9,12-14; Mark 12:24,27</a:t>
            </a:r>
          </a:p>
          <a:p>
            <a:pPr marL="0" lvl="2" indent="0" algn="ctr">
              <a:spcBef>
                <a:spcPts val="0"/>
              </a:spcBef>
              <a:buNone/>
            </a:pPr>
            <a:r>
              <a:rPr lang="en-US" sz="2800" b="1" dirty="0"/>
              <a:t>Judaizing Teachers</a:t>
            </a:r>
            <a:br>
              <a:rPr lang="en-US" sz="2800" b="1" dirty="0"/>
            </a:b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Galatians 2:4,5; 5:1-7 </a:t>
            </a:r>
          </a:p>
          <a:p>
            <a:pPr marL="0" lvl="2" indent="0" algn="ctr">
              <a:spcBef>
                <a:spcPts val="0"/>
              </a:spcBef>
              <a:buNone/>
            </a:pPr>
            <a:r>
              <a:rPr lang="en-US" sz="2800" b="1" dirty="0"/>
              <a:t>False Teachers in Asia – Revelation Chapter 2</a:t>
            </a:r>
            <a:br>
              <a:rPr lang="en-US" sz="2800" b="1" dirty="0"/>
            </a:b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2:2 – Ephesus; 2:14-16 – Pergamum; 2:20-22 – Thyatira</a:t>
            </a:r>
          </a:p>
        </p:txBody>
      </p:sp>
    </p:spTree>
    <p:extLst>
      <p:ext uri="{BB962C8B-B14F-4D97-AF65-F5344CB8AC3E}">
        <p14:creationId xmlns:p14="http://schemas.microsoft.com/office/powerpoint/2010/main" val="2771051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9DD5AD-A5B1-464A-A093-DA7B14816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4C6E9AD8-CE45-E454-F2DA-6900689EAE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553200" y="457200"/>
            <a:ext cx="5256213" cy="647700"/>
          </a:xfrm>
        </p:spPr>
        <p:txBody>
          <a:bodyPr anchor="ctr"/>
          <a:lstStyle/>
          <a:p>
            <a:r>
              <a:rPr lang="es-UY" altLang="en-US" sz="5400" b="1" dirty="0">
                <a:solidFill>
                  <a:srgbClr val="FFFF00"/>
                </a:solidFill>
              </a:rPr>
              <a:t>False </a:t>
            </a:r>
            <a:r>
              <a:rPr lang="es-UY" altLang="en-US" sz="5400" b="1" dirty="0" err="1">
                <a:solidFill>
                  <a:srgbClr val="FFFF00"/>
                </a:solidFill>
              </a:rPr>
              <a:t>Teaching</a:t>
            </a:r>
            <a:endParaRPr lang="es-ES" altLang="en-US" sz="54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8D5C9A-0D5A-D3D8-EA83-3491198AD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016"/>
            <a:ext cx="6149976" cy="4099984"/>
          </a:xfrm>
          <a:prstGeom prst="rect">
            <a:avLst/>
          </a:prstGeom>
        </p:spPr>
      </p:pic>
      <p:sp>
        <p:nvSpPr>
          <p:cNvPr id="4" name="Rectangle 150">
            <a:extLst>
              <a:ext uri="{FF2B5EF4-FFF2-40B4-BE49-F238E27FC236}">
                <a16:creationId xmlns:a16="http://schemas.microsoft.com/office/drawing/2014/main" id="{B61E2B36-9952-0A6B-D14D-3E4F4526F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1700243"/>
            <a:ext cx="5256213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800"/>
              </a:spcBef>
            </a:pP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Warnings</a:t>
            </a:r>
            <a:endParaRPr lang="es-UY" altLang="en-US" sz="40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1800"/>
              </a:spcBef>
            </a:pP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Examples</a:t>
            </a:r>
            <a:endParaRPr lang="es-UY" altLang="en-US" sz="40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1800"/>
              </a:spcBef>
            </a:pP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Importance</a:t>
            </a:r>
            <a:r>
              <a:rPr lang="es-UY" altLang="en-US" sz="40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of</a:t>
            </a:r>
            <a:r>
              <a:rPr lang="es-UY" altLang="en-US" sz="4000" b="1" dirty="0">
                <a:solidFill>
                  <a:schemeClr val="bg1"/>
                </a:solidFill>
                <a:latin typeface="+mn-lt"/>
              </a:rPr>
              <a:t> Truth</a:t>
            </a:r>
            <a:endParaRPr lang="es-ES" altLang="en-US" sz="40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470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B58FF-69F4-9A72-E70E-C25277766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988A761B-6516-265A-4CE3-801F04FB4A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461417"/>
            <a:ext cx="10972800" cy="769441"/>
          </a:xfrm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+mn-lt"/>
              </a:rPr>
              <a:t>The Importance of Truth</a:t>
            </a:r>
            <a:endParaRPr lang="en-US" altLang="en-US" b="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BD3651-94FC-C1EA-8552-5451847C5610}"/>
              </a:ext>
            </a:extLst>
          </p:cNvPr>
          <p:cNvSpPr/>
          <p:nvPr/>
        </p:nvSpPr>
        <p:spPr>
          <a:xfrm>
            <a:off x="0" y="1600201"/>
            <a:ext cx="12192000" cy="4983161"/>
          </a:xfrm>
          <a:prstGeom prst="rect">
            <a:avLst/>
          </a:prstGeom>
          <a:solidFill>
            <a:srgbClr val="511B3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0F62D7FD-C241-E62B-4F13-E83E50848C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10972800" cy="4832092"/>
          </a:xfrm>
        </p:spPr>
        <p:txBody>
          <a:bodyPr>
            <a:spAutoFit/>
          </a:bodyPr>
          <a:lstStyle/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Proverbs 23:23 </a:t>
            </a:r>
            <a:r>
              <a:rPr lang="en-US" sz="2800" dirty="0"/>
              <a:t>– Buy the truth and sell it not. 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John 8:31,32 </a:t>
            </a:r>
            <a:r>
              <a:rPr lang="en-US" sz="2800" dirty="0"/>
              <a:t>– To be Jesus’ disciples, free from sin (verse 34), we must know and abide in the truth. 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James 3:17 </a:t>
            </a:r>
            <a:r>
              <a:rPr lang="en-US" sz="2800" dirty="0"/>
              <a:t>– Wisdom from above is first pure, then peaceable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Jude 3 </a:t>
            </a:r>
            <a:r>
              <a:rPr lang="en-US" sz="2800" dirty="0"/>
              <a:t>– Earnestly contend for the faith that was once delivered to the saints. 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Psalms 119:104,105 </a:t>
            </a:r>
            <a:r>
              <a:rPr lang="en-US" sz="2800" dirty="0"/>
              <a:t>– If we consider God’s precepts to be right, then we must hate every false way. 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2"/>
                </a:solidFill>
                <a:latin typeface="Comic Sans MS" panose="030F0702030302020204" pitchFamily="66" charset="0"/>
              </a:rPr>
              <a:t>2 John 9-11 </a:t>
            </a:r>
            <a:r>
              <a:rPr lang="en-US" sz="2800" dirty="0"/>
              <a:t>– If we do not abide in Jesus’ teachings, we do not have God. To abide in His teachings, </a:t>
            </a:r>
            <a:r>
              <a:rPr lang="en-US" sz="2800"/>
              <a:t>we must refuse </a:t>
            </a:r>
            <a:r>
              <a:rPr lang="en-US" sz="2800" dirty="0"/>
              <a:t>to fellowship those who bring other teachings. </a:t>
            </a:r>
          </a:p>
        </p:txBody>
      </p:sp>
    </p:spTree>
    <p:extLst>
      <p:ext uri="{BB962C8B-B14F-4D97-AF65-F5344CB8AC3E}">
        <p14:creationId xmlns:p14="http://schemas.microsoft.com/office/powerpoint/2010/main" val="3104066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7FF52C-2734-8961-15F2-2C4DDF269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>
            <a:extLst>
              <a:ext uri="{FF2B5EF4-FFF2-40B4-BE49-F238E27FC236}">
                <a16:creationId xmlns:a16="http://schemas.microsoft.com/office/drawing/2014/main" id="{9D1C849A-18C5-A73A-4B8D-1E7A50D3317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553200" y="457200"/>
            <a:ext cx="5256213" cy="647700"/>
          </a:xfrm>
        </p:spPr>
        <p:txBody>
          <a:bodyPr anchor="ctr"/>
          <a:lstStyle/>
          <a:p>
            <a:r>
              <a:rPr lang="es-UY" altLang="en-US" sz="5400" b="1" dirty="0">
                <a:solidFill>
                  <a:srgbClr val="FFFF00"/>
                </a:solidFill>
              </a:rPr>
              <a:t>False </a:t>
            </a:r>
            <a:r>
              <a:rPr lang="es-UY" altLang="en-US" sz="5400" b="1" dirty="0" err="1">
                <a:solidFill>
                  <a:srgbClr val="FFFF00"/>
                </a:solidFill>
              </a:rPr>
              <a:t>Teaching</a:t>
            </a:r>
            <a:endParaRPr lang="es-ES" altLang="en-US" sz="54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6561D1-B6EB-D758-828D-BA1335D98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016"/>
            <a:ext cx="6149976" cy="4099984"/>
          </a:xfrm>
          <a:prstGeom prst="rect">
            <a:avLst/>
          </a:prstGeom>
        </p:spPr>
      </p:pic>
      <p:sp>
        <p:nvSpPr>
          <p:cNvPr id="4" name="Rectangle 150">
            <a:extLst>
              <a:ext uri="{FF2B5EF4-FFF2-40B4-BE49-F238E27FC236}">
                <a16:creationId xmlns:a16="http://schemas.microsoft.com/office/drawing/2014/main" id="{800D8C85-06ED-EBBE-958B-DE7A9F008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1700243"/>
            <a:ext cx="5256213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800"/>
              </a:spcBef>
            </a:pP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Warnings</a:t>
            </a:r>
            <a:endParaRPr lang="es-UY" altLang="en-US" sz="40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1800"/>
              </a:spcBef>
            </a:pP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Examples</a:t>
            </a:r>
            <a:endParaRPr lang="es-UY" altLang="en-US" sz="40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1800"/>
              </a:spcBef>
            </a:pP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Importance</a:t>
            </a:r>
            <a:r>
              <a:rPr lang="es-UY" altLang="en-US" sz="40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s-UY" altLang="en-US" sz="4000" b="1" dirty="0" err="1">
                <a:solidFill>
                  <a:schemeClr val="bg1"/>
                </a:solidFill>
                <a:latin typeface="+mn-lt"/>
              </a:rPr>
              <a:t>of</a:t>
            </a:r>
            <a:r>
              <a:rPr lang="es-UY" altLang="en-US" sz="4000" b="1" dirty="0">
                <a:solidFill>
                  <a:schemeClr val="bg1"/>
                </a:solidFill>
                <a:latin typeface="+mn-lt"/>
              </a:rPr>
              <a:t> Truth</a:t>
            </a:r>
            <a:endParaRPr lang="es-ES" altLang="en-US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Rectangle 150">
            <a:extLst>
              <a:ext uri="{FF2B5EF4-FFF2-40B4-BE49-F238E27FC236}">
                <a16:creationId xmlns:a16="http://schemas.microsoft.com/office/drawing/2014/main" id="{6DBDB21C-4150-C5DA-CDBB-64D205CF3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276671"/>
            <a:ext cx="777240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600" b="1" i="1" dirty="0">
                <a:solidFill>
                  <a:schemeClr val="accent1"/>
                </a:solidFill>
              </a:rPr>
              <a:t>1 Corinthians 10:12 – Let him who thinks he stands, take heed lest he fall. </a:t>
            </a:r>
          </a:p>
        </p:txBody>
      </p:sp>
    </p:spTree>
    <p:extLst>
      <p:ext uri="{BB962C8B-B14F-4D97-AF65-F5344CB8AC3E}">
        <p14:creationId xmlns:p14="http://schemas.microsoft.com/office/powerpoint/2010/main" val="2659436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95AEA-37D6-02DC-AAA2-260B9179F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>
            <a:extLst>
              <a:ext uri="{FF2B5EF4-FFF2-40B4-BE49-F238E27FC236}">
                <a16:creationId xmlns:a16="http://schemas.microsoft.com/office/drawing/2014/main" id="{A7C08B98-3F83-68C7-7353-8810E983A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756"/>
            <a:ext cx="12306742" cy="6858001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0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seño predeterminado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Roboto-Trrebuchet">
      <a:majorFont>
        <a:latin typeface="Roboto Condensed SemiBold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7EF23AEB-74AC-4198-97FE-983BC979313A}" vid="{04183C5F-3EEC-4C13-BC9C-D62504146F1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Red-01.per-fppt.pub</Template>
  <TotalTime>99</TotalTime>
  <Words>506</Words>
  <Application>Microsoft Office PowerPoint</Application>
  <PresentationFormat>Widescreen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Comic Sans MS</vt:lpstr>
      <vt:lpstr>Roboto Condensed SemiBold</vt:lpstr>
      <vt:lpstr>Tahoma</vt:lpstr>
      <vt:lpstr>Trebuchet MS</vt:lpstr>
      <vt:lpstr>Diseño predeterminado</vt:lpstr>
      <vt:lpstr>PowerPoint Presentation</vt:lpstr>
      <vt:lpstr>False Teaching</vt:lpstr>
      <vt:lpstr>Warnings against False Teaching</vt:lpstr>
      <vt:lpstr>False Teaching</vt:lpstr>
      <vt:lpstr>Examples of False Teachers</vt:lpstr>
      <vt:lpstr>False Teaching</vt:lpstr>
      <vt:lpstr>The Importance of Truth</vt:lpstr>
      <vt:lpstr>False Teaching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Pratte</dc:creator>
  <cp:lastModifiedBy>David Pratte</cp:lastModifiedBy>
  <cp:revision>36</cp:revision>
  <dcterms:created xsi:type="dcterms:W3CDTF">2026-06-12T18:41:00Z</dcterms:created>
  <dcterms:modified xsi:type="dcterms:W3CDTF">2026-06-16T19:37:08Z</dcterms:modified>
</cp:coreProperties>
</file>