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6" r:id="rId4"/>
    <p:sldId id="257" r:id="rId5"/>
    <p:sldId id="269" r:id="rId6"/>
    <p:sldId id="258" r:id="rId7"/>
    <p:sldId id="268" r:id="rId8"/>
    <p:sldId id="259" r:id="rId9"/>
    <p:sldId id="267" r:id="rId10"/>
    <p:sldId id="260" r:id="rId11"/>
    <p:sldId id="270" r:id="rId12"/>
    <p:sldId id="265" r:id="rId13"/>
    <p:sldId id="263" r:id="rId14"/>
  </p:sldIdLst>
  <p:sldSz cx="12192000" cy="6858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9FF99"/>
    <a:srgbClr val="66FFFF"/>
    <a:srgbClr val="0000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0929"/>
  </p:normalViewPr>
  <p:slideViewPr>
    <p:cSldViewPr showGuides="1">
      <p:cViewPr varScale="1">
        <p:scale>
          <a:sx n="53" d="100"/>
          <a:sy n="53" d="100"/>
        </p:scale>
        <p:origin x="51" y="3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2285" y="1279526"/>
            <a:ext cx="10365316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841F4B-55E3-4B6F-9F28-EAAF8A48C1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8148B-8DBB-4FBA-B860-4C6AB4FDDB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547688"/>
            <a:ext cx="25908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47688"/>
            <a:ext cx="75692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FE415-17B0-4D87-9972-E4F6FBE1C5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C76E4-5D42-4665-9B8D-4E12DF8FD6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E604A-311A-4361-BDA0-9333D7CAC8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79526"/>
            <a:ext cx="508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79526"/>
            <a:ext cx="508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ADF93-6EC8-486D-B62B-CD47E80583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A8C0C-E18E-4055-9B08-8342E94D92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7C6CA-FB9D-4E40-874F-328E058962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9B8A4-7175-47FC-9867-1F29DFFB5A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E7095-9B62-4780-8DC2-9F025C62E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91F7C7-26D0-4FE7-8C1F-A4DB9DE21E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47689"/>
            <a:ext cx="103632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79526"/>
            <a:ext cx="103632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97625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97625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97625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charset="0"/>
              </a:defRPr>
            </a:lvl1pPr>
          </a:lstStyle>
          <a:p>
            <a:fld id="{203058EF-1B74-4B4E-AD47-F8D8EBF30C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studylessons.com/powerpoint" TargetMode="External"/><Relationship Id="rId2" Type="http://schemas.openxmlformats.org/officeDocument/2006/relationships/hyperlink" Target="https://www.biblestudylesson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estudylesson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estudylessons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47689"/>
            <a:ext cx="11201400" cy="593725"/>
          </a:xfrm>
          <a:ln/>
        </p:spPr>
        <p:txBody>
          <a:bodyPr/>
          <a:lstStyle/>
          <a:p>
            <a:r>
              <a:rPr lang="en-US" sz="3600" b="1" dirty="0">
                <a:latin typeface="Trebuchet MS" panose="020B0603020202020204" pitchFamily="34" charset="0"/>
                <a:cs typeface="Tahoma" pitchFamily="34" charset="0"/>
              </a:rPr>
              <a:t>Appreciation &amp; Understanding of New Testament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279525"/>
            <a:ext cx="9525000" cy="4893647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solidFill>
                  <a:srgbClr val="99FF99"/>
                </a:solidFill>
                <a:latin typeface="Trebuchet MS" pitchFamily="34" charset="0"/>
              </a:rPr>
              <a:t>Old Testament Prophecies May Explain </a:t>
            </a:r>
            <a:br>
              <a:rPr lang="en-US" dirty="0">
                <a:solidFill>
                  <a:srgbClr val="99FF99"/>
                </a:solidFill>
                <a:latin typeface="Trebuchet MS" pitchFamily="34" charset="0"/>
              </a:rPr>
            </a:br>
            <a:r>
              <a:rPr lang="en-US" dirty="0">
                <a:solidFill>
                  <a:srgbClr val="99FF99"/>
                </a:solidFill>
                <a:latin typeface="Trebuchet MS" pitchFamily="34" charset="0"/>
              </a:rPr>
              <a:t>New Testament Concepts.</a:t>
            </a:r>
            <a:br>
              <a:rPr lang="en-US" dirty="0"/>
            </a:br>
            <a:r>
              <a:rPr lang="en-US" b="0" dirty="0">
                <a:latin typeface="Comic Sans MS" pitchFamily="66" charset="0"/>
              </a:rPr>
              <a:t>Isaiah 53; Acts 8:35; 15:15-18; Hebrews 7:11-18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99FF99"/>
                </a:solidFill>
                <a:latin typeface="Trebuchet MS" pitchFamily="34" charset="0"/>
              </a:rPr>
              <a:t>The Contrast Between the Testaments Helps Us Appreciate the New Testament</a:t>
            </a:r>
            <a:br>
              <a:rPr lang="en-US" dirty="0">
                <a:solidFill>
                  <a:srgbClr val="99FF99"/>
                </a:solidFill>
                <a:latin typeface="Trebuchet MS" pitchFamily="34" charset="0"/>
              </a:rPr>
            </a:br>
            <a:r>
              <a:rPr lang="en-US" b="0" dirty="0">
                <a:latin typeface="Comic Sans MS" pitchFamily="66" charset="0"/>
              </a:rPr>
              <a:t>Romans 3:20; Galatians 3:19-25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99FF99"/>
                </a:solidFill>
                <a:latin typeface="Trebuchet MS" pitchFamily="34" charset="0"/>
              </a:rPr>
              <a:t>The Similarity Between the Testaments Helps Us Understand the New Testament</a:t>
            </a:r>
            <a:br>
              <a:rPr lang="en-US" dirty="0">
                <a:solidFill>
                  <a:srgbClr val="99FF99"/>
                </a:solidFill>
                <a:latin typeface="Trebuchet MS" pitchFamily="34" charset="0"/>
              </a:rPr>
            </a:br>
            <a:r>
              <a:rPr lang="en-US" b="0" dirty="0">
                <a:latin typeface="Comic Sans MS" pitchFamily="66" charset="0"/>
              </a:rPr>
              <a:t>James 2:10-12; Hebrews 11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Comic Sans MS" pitchFamily="66" charset="0"/>
              </a:rPr>
              <a:t>Idolatry - Exodus 32:4-6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Comic Sans MS" pitchFamily="66" charset="0"/>
              </a:rPr>
              <a:t>Rules of Bible interpretation and Bible authority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6032-120A-2947-A971-97C1D5161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418F445-5700-87C4-2081-5141A2CF1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dirty="0"/>
              <a:t>Value of the Old Testament Today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DCA28CE-1E5C-EDC2-D49F-44667EEF51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371600"/>
            <a:ext cx="4648200" cy="3277820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dirty="0"/>
              <a:t>Inspired History</a:t>
            </a:r>
          </a:p>
          <a:p>
            <a:pPr>
              <a:spcBef>
                <a:spcPts val="1800"/>
              </a:spcBef>
            </a:pPr>
            <a:r>
              <a:rPr lang="en-US" dirty="0"/>
              <a:t>Evidence </a:t>
            </a:r>
          </a:p>
          <a:p>
            <a:pPr>
              <a:spcBef>
                <a:spcPts val="1800"/>
              </a:spcBef>
            </a:pPr>
            <a:r>
              <a:rPr lang="en-US" dirty="0"/>
              <a:t>Unchanging Principles</a:t>
            </a:r>
          </a:p>
          <a:p>
            <a:pPr>
              <a:spcBef>
                <a:spcPts val="1800"/>
              </a:spcBef>
            </a:pPr>
            <a:r>
              <a:rPr lang="en-US" dirty="0"/>
              <a:t>Appreciation &amp; Understanding of the New Testament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7C9F2D-2687-018A-DC8C-06A8D17C2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4800600" cy="4402279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F5B4B5F7-4A2D-559F-0337-D8964A835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360" y="4876800"/>
            <a:ext cx="5907640" cy="1723549"/>
          </a:xfrm>
          <a:prstGeom prst="rect">
            <a:avLst/>
          </a:prstGeom>
          <a:solidFill>
            <a:schemeClr val="accent1">
              <a:lumMod val="1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14300" algn="ctr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n-lt"/>
              </a:defRPr>
            </a:lvl2pPr>
            <a:lvl3pPr marL="396875" indent="-168275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 sz="2400" b="1" i="1">
                <a:solidFill>
                  <a:schemeClr val="bg1"/>
                </a:solidFill>
                <a:latin typeface="+mn-lt"/>
              </a:defRPr>
            </a:lvl3pPr>
            <a:lvl4pPr marL="744538" indent="-233363" algn="l" rtl="0" eaLnBrk="1" fontAlgn="base" hangingPunct="1">
              <a:spcBef>
                <a:spcPct val="0"/>
              </a:spcBef>
              <a:spcAft>
                <a:spcPct val="0"/>
              </a:spcAft>
              <a:buChar char="–"/>
              <a:defRPr sz="2200">
                <a:solidFill>
                  <a:schemeClr val="bg1"/>
                </a:solidFill>
                <a:latin typeface="+mn-lt"/>
              </a:defRPr>
            </a:lvl4pPr>
            <a:lvl5pPr marL="1089025" indent="-230188" algn="l" rtl="0" eaLnBrk="1" fontAlgn="base" hangingPunct="1">
              <a:spcBef>
                <a:spcPct val="0"/>
              </a:spcBef>
              <a:spcAft>
                <a:spcPct val="0"/>
              </a:spcAft>
              <a:buChar char="»"/>
              <a:defRPr sz="2200">
                <a:solidFill>
                  <a:schemeClr val="bg1"/>
                </a:solidFill>
                <a:latin typeface="+mn-lt"/>
              </a:defRPr>
            </a:lvl5pPr>
            <a:lvl6pPr marL="1546225" indent="-230188" algn="l" rtl="0" eaLnBrk="1" fontAlgn="base" hangingPunct="1">
              <a:spcBef>
                <a:spcPct val="0"/>
              </a:spcBef>
              <a:spcAft>
                <a:spcPct val="0"/>
              </a:spcAft>
              <a:buChar char="»"/>
              <a:defRPr sz="2200">
                <a:solidFill>
                  <a:schemeClr val="bg1"/>
                </a:solidFill>
                <a:latin typeface="+mn-lt"/>
              </a:defRPr>
            </a:lvl6pPr>
            <a:lvl7pPr marL="2003425" indent="-230188" algn="l" rtl="0" eaLnBrk="1" fontAlgn="base" hangingPunct="1">
              <a:spcBef>
                <a:spcPct val="0"/>
              </a:spcBef>
              <a:spcAft>
                <a:spcPct val="0"/>
              </a:spcAft>
              <a:buChar char="»"/>
              <a:defRPr sz="2200">
                <a:solidFill>
                  <a:schemeClr val="bg1"/>
                </a:solidFill>
                <a:latin typeface="+mn-lt"/>
              </a:defRPr>
            </a:lvl7pPr>
            <a:lvl8pPr marL="2460625" indent="-230188" algn="l" rtl="0" eaLnBrk="1" fontAlgn="base" hangingPunct="1">
              <a:spcBef>
                <a:spcPct val="0"/>
              </a:spcBef>
              <a:spcAft>
                <a:spcPct val="0"/>
              </a:spcAft>
              <a:buChar char="»"/>
              <a:defRPr sz="2200">
                <a:solidFill>
                  <a:schemeClr val="bg1"/>
                </a:solidFill>
                <a:latin typeface="+mn-lt"/>
              </a:defRPr>
            </a:lvl8pPr>
            <a:lvl9pPr marL="2917825" indent="-230188" algn="l" rtl="0" eaLnBrk="1" fontAlgn="base" hangingPunct="1">
              <a:spcBef>
                <a:spcPct val="0"/>
              </a:spcBef>
              <a:spcAft>
                <a:spcPct val="0"/>
              </a:spcAft>
              <a:buChar char="»"/>
              <a:defRPr sz="2200">
                <a:solidFill>
                  <a:schemeClr val="bg1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</a:pPr>
            <a:r>
              <a:rPr lang="en-US" kern="0" dirty="0">
                <a:solidFill>
                  <a:srgbClr val="99FF99"/>
                </a:solidFill>
              </a:rPr>
              <a:t>2 Timothy 3:16,17 </a:t>
            </a:r>
            <a:br>
              <a:rPr lang="en-US" kern="0" dirty="0">
                <a:solidFill>
                  <a:srgbClr val="99FF99"/>
                </a:solidFill>
              </a:rPr>
            </a:br>
            <a:r>
              <a:rPr lang="en-US" kern="0" dirty="0">
                <a:solidFill>
                  <a:srgbClr val="99FF99"/>
                </a:solidFill>
              </a:rPr>
              <a:t>Do we appreciate the value of </a:t>
            </a:r>
            <a:r>
              <a:rPr lang="en-US" i="1" kern="0" dirty="0">
                <a:solidFill>
                  <a:srgbClr val="99FF99"/>
                </a:solidFill>
              </a:rPr>
              <a:t>all</a:t>
            </a:r>
            <a:r>
              <a:rPr lang="en-US" kern="0" dirty="0">
                <a:solidFill>
                  <a:srgbClr val="99FF99"/>
                </a:solidFill>
              </a:rPr>
              <a:t> Scripture?</a:t>
            </a:r>
            <a:br>
              <a:rPr lang="en-US" kern="0" dirty="0">
                <a:solidFill>
                  <a:srgbClr val="99FF99"/>
                </a:solidFill>
              </a:rPr>
            </a:br>
            <a:r>
              <a:rPr lang="en-US" kern="0" dirty="0">
                <a:solidFill>
                  <a:srgbClr val="99FF99"/>
                </a:solidFill>
              </a:rPr>
              <a:t>Do we apply it properly?</a:t>
            </a:r>
          </a:p>
        </p:txBody>
      </p:sp>
    </p:spTree>
    <p:extLst>
      <p:ext uri="{BB962C8B-B14F-4D97-AF65-F5344CB8AC3E}">
        <p14:creationId xmlns:p14="http://schemas.microsoft.com/office/powerpoint/2010/main" val="2654433950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FBBA-451F-D6DE-4B54-F9D3CDBA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92B32660-D647-75B8-4A9D-0D910D688EA9}"/>
              </a:ext>
            </a:extLst>
          </p:cNvPr>
          <p:cNvSpPr txBox="1">
            <a:spLocks noChangeArrowheads="1"/>
          </p:cNvSpPr>
          <p:nvPr/>
        </p:nvSpPr>
        <p:spPr>
          <a:xfrm>
            <a:off x="414779" y="341128"/>
            <a:ext cx="11462994" cy="590315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Copyright David E. Pratte</a:t>
            </a:r>
            <a:r>
              <a:rPr lang="en-US" sz="2800" b="1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2025</a:t>
            </a:r>
            <a:endParaRPr lang="en-US" sz="2800" b="1" dirty="0">
              <a:solidFill>
                <a:schemeClr val="accent1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Permission is granted to display this PowerPoint under the following conditions: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Display the link to</a:t>
            </a:r>
            <a:r>
              <a:rPr lang="en-US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Minor changes in content are permitted, but no teaching should be presented that disagrees with the teaching in the article associated with this PowerPoint at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BibleStudyLessons.com/powerpoint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In no case may a fee of any kind be charged for our PowerPoints.</a:t>
            </a:r>
            <a:endParaRPr lang="en-US" sz="2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If you have a website, please add a link to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1600" dirty="0">
                <a:solidFill>
                  <a:srgbClr val="002060"/>
                </a:solidFill>
              </a:rPr>
              <a:t>Scripture quotations are generally from the New King James Version (NKJV), copyright 1982, 1988 by Thomas Nelson, Inc. Used by permission. All rights reserved.</a:t>
            </a:r>
            <a:endParaRPr lang="en-US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AF68E-C348-2125-16E1-FDCDCBD3547C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01552754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dirty="0"/>
              <a:t>Value of the Old Testament Today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00426"/>
            <a:ext cx="4648200" cy="861774"/>
          </a:xfrm>
          <a:solidFill>
            <a:srgbClr val="000099">
              <a:alpha val="40000"/>
            </a:srgbClr>
          </a:solidFill>
        </p:spPr>
        <p:txBody>
          <a:bodyPr wrap="square">
            <a:spAutoFit/>
          </a:bodyPr>
          <a:lstStyle/>
          <a:p>
            <a:r>
              <a:rPr lang="en-US" dirty="0"/>
              <a:t>Romans 15:4; </a:t>
            </a:r>
            <a:br>
              <a:rPr lang="en-US" dirty="0"/>
            </a:br>
            <a:r>
              <a:rPr lang="en-US" dirty="0"/>
              <a:t>1 Corinthians 10:6,11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A3F6E-16CB-B07D-331C-DEE70EA57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4800600" cy="44022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612675-26BF-95D3-ECCC-8AC30CE077F4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0AA01-FB30-4049-24D6-5275C50D7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6EA40F0-9751-4988-DEF9-1878286D75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dirty="0"/>
              <a:t>Value of the Old Testament Today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02B92E7-6020-79E4-721D-F244975929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00426"/>
            <a:ext cx="4648200" cy="492443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dirty="0"/>
              <a:t>Inspired History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22B280-63DD-EE1A-EE43-F1727CE20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4800600" cy="44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81963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533400"/>
            <a:ext cx="8610600" cy="593725"/>
          </a:xfrm>
          <a:ln w="38100"/>
        </p:spPr>
        <p:txBody>
          <a:bodyPr/>
          <a:lstStyle/>
          <a:p>
            <a:r>
              <a:rPr lang="en-US" sz="3600" b="1" dirty="0">
                <a:latin typeface="Tahoma" pitchFamily="34" charset="0"/>
                <a:cs typeface="Tahoma" pitchFamily="34" charset="0"/>
              </a:rPr>
              <a:t>History of God’s Dealings with Man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7772400" cy="2200602"/>
          </a:xfrm>
          <a:solidFill>
            <a:schemeClr val="accent1">
              <a:lumMod val="10000"/>
              <a:alpha val="40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itchFamily="34" charset="0"/>
              </a:rPr>
              <a:t>Beginning of Earth and the Human Race</a:t>
            </a:r>
            <a:br>
              <a:rPr lang="en-US" sz="3200" dirty="0"/>
            </a:br>
            <a:r>
              <a:rPr lang="en-US" sz="3200" b="0" dirty="0">
                <a:latin typeface="Comic Sans MS" pitchFamily="66" charset="0"/>
              </a:rPr>
              <a:t>Hebrews 11:3</a:t>
            </a:r>
          </a:p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itchFamily="34" charset="0"/>
              </a:rPr>
              <a:t>God’s Relations with Men in Times Past</a:t>
            </a:r>
            <a:br>
              <a:rPr lang="en-US" sz="3200" dirty="0">
                <a:solidFill>
                  <a:srgbClr val="99FF99"/>
                </a:solidFill>
                <a:latin typeface="Trebuchet MS" pitchFamily="34" charset="0"/>
              </a:rPr>
            </a:br>
            <a:r>
              <a:rPr lang="en-US" sz="3200" b="0" dirty="0">
                <a:latin typeface="Comic Sans MS" pitchFamily="66" charset="0"/>
              </a:rPr>
              <a:t>Hebrews 11; Acts 7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5F97E-C893-61A5-F4CB-60BA05392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C711C21-3863-4104-31EF-F6E15D688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dirty="0"/>
              <a:t>Value of the Old Testament Today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1046127-1242-7065-F700-1F8E5CF72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00426"/>
            <a:ext cx="4648200" cy="1215717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dirty="0"/>
              <a:t>Inspired History</a:t>
            </a:r>
          </a:p>
          <a:p>
            <a:pPr>
              <a:spcBef>
                <a:spcPts val="1800"/>
              </a:spcBef>
            </a:pPr>
            <a:r>
              <a:rPr lang="en-US" sz="3200" dirty="0"/>
              <a:t>Evidence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F19DF3-3A2E-C20A-F7B5-E1CB99E21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4800600" cy="44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4244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b="1" dirty="0">
                <a:latin typeface="Tahoma" pitchFamily="34" charset="0"/>
                <a:cs typeface="Tahoma" pitchFamily="34" charset="0"/>
              </a:rPr>
              <a:t>Evidences to Support Our Faith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73173"/>
            <a:ext cx="9753600" cy="4862870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itchFamily="34" charset="0"/>
              </a:rPr>
              <a:t>Evidence that God Exists and </a:t>
            </a:r>
            <a:br>
              <a:rPr lang="en-US" sz="3200" dirty="0">
                <a:solidFill>
                  <a:srgbClr val="99FF99"/>
                </a:solidFill>
                <a:latin typeface="Trebuchet MS" pitchFamily="34" charset="0"/>
              </a:rPr>
            </a:br>
            <a:r>
              <a:rPr lang="en-US" sz="3200" dirty="0">
                <a:solidFill>
                  <a:srgbClr val="99FF99"/>
                </a:solidFill>
                <a:latin typeface="Trebuchet MS" pitchFamily="34" charset="0"/>
              </a:rPr>
              <a:t>that Jehovah is the One True God</a:t>
            </a:r>
            <a:br>
              <a:rPr lang="en-US" sz="3200" dirty="0">
                <a:latin typeface="Comic Sans MS" pitchFamily="66" charset="0"/>
              </a:rPr>
            </a:br>
            <a:r>
              <a:rPr lang="en-US" sz="3200" b="0" dirty="0">
                <a:latin typeface="Comic Sans MS" pitchFamily="66" charset="0"/>
              </a:rPr>
              <a:t>Isaiah 41:21,22</a:t>
            </a:r>
          </a:p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Evidence that the Bible is the Word of God</a:t>
            </a:r>
          </a:p>
          <a:p>
            <a:pPr>
              <a:spcBef>
                <a:spcPts val="1800"/>
              </a:spcBef>
            </a:pPr>
            <a:r>
              <a:rPr lang="en-US" sz="3200" b="0" dirty="0">
                <a:latin typeface="Comic Sans MS" pitchFamily="66" charset="0"/>
              </a:rPr>
              <a:t>Fulfilled prophecy</a:t>
            </a:r>
          </a:p>
          <a:p>
            <a:pPr>
              <a:spcBef>
                <a:spcPts val="1800"/>
              </a:spcBef>
            </a:pPr>
            <a:r>
              <a:rPr lang="en-US" sz="3200" b="0" dirty="0">
                <a:latin typeface="Comic Sans MS" pitchFamily="66" charset="0"/>
              </a:rPr>
              <a:t>Unity of Bible writers</a:t>
            </a:r>
          </a:p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anose="020B0603020202020204" pitchFamily="34" charset="0"/>
                <a:cs typeface="Tahoma" pitchFamily="34" charset="0"/>
              </a:rPr>
              <a:t>Evidence that Jesus is the Christ, the Son of God</a:t>
            </a:r>
            <a:br>
              <a:rPr lang="en-US" sz="3200" dirty="0">
                <a:solidFill>
                  <a:srgbClr val="66FFFF"/>
                </a:solidFill>
                <a:latin typeface="Tahoma" pitchFamily="34" charset="0"/>
                <a:cs typeface="Tahoma" pitchFamily="34" charset="0"/>
              </a:rPr>
            </a:br>
            <a:r>
              <a:rPr lang="en-US" sz="3200" b="0">
                <a:latin typeface="Comic Sans MS" pitchFamily="66" charset="0"/>
              </a:rPr>
              <a:t>John 5:39; Acts 17:2,3</a:t>
            </a:r>
            <a:endParaRPr lang="en-US" sz="3200" b="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3DDA0-8484-60E7-46CB-FF72A28CD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858DE47-D54F-CF99-0A68-C0624D790D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dirty="0"/>
              <a:t>Value of the Old Testament Today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AA277E8-9E61-C61F-07DC-B70E465090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00426"/>
            <a:ext cx="4648200" cy="1754326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dirty="0"/>
              <a:t>Inspired History</a:t>
            </a:r>
          </a:p>
          <a:p>
            <a:pPr>
              <a:spcBef>
                <a:spcPts val="1800"/>
              </a:spcBef>
            </a:pPr>
            <a:r>
              <a:rPr lang="en-US" dirty="0"/>
              <a:t>Evidence </a:t>
            </a:r>
          </a:p>
          <a:p>
            <a:pPr>
              <a:spcBef>
                <a:spcPts val="1800"/>
              </a:spcBef>
            </a:pPr>
            <a:r>
              <a:rPr lang="en-US" dirty="0"/>
              <a:t>Unchanging Principles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BA5BBE-BF20-D4C1-1D20-3E773E321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4800600" cy="44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74032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38100"/>
        </p:spPr>
        <p:txBody>
          <a:bodyPr/>
          <a:lstStyle/>
          <a:p>
            <a:r>
              <a:rPr lang="en-US" sz="3600" b="1" dirty="0">
                <a:latin typeface="Tahoma" pitchFamily="34" charset="0"/>
                <a:cs typeface="Tahoma" pitchFamily="34" charset="0"/>
              </a:rPr>
              <a:t>Unchanging Principles</a:t>
            </a:r>
            <a:endParaRPr lang="en-US" sz="36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881932"/>
            <a:ext cx="9220200" cy="2200602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itchFamily="34" charset="0"/>
              </a:rPr>
              <a:t>The Nature of God</a:t>
            </a:r>
            <a:br>
              <a:rPr lang="en-US" sz="3200" dirty="0"/>
            </a:br>
            <a:r>
              <a:rPr lang="en-US" sz="3200" b="0" dirty="0">
                <a:latin typeface="Comic Sans MS" pitchFamily="66" charset="0"/>
              </a:rPr>
              <a:t>Hebrews 13:8</a:t>
            </a:r>
          </a:p>
          <a:p>
            <a:pPr>
              <a:spcBef>
                <a:spcPts val="1800"/>
              </a:spcBef>
            </a:pPr>
            <a:r>
              <a:rPr lang="en-US" sz="3200" dirty="0">
                <a:solidFill>
                  <a:srgbClr val="99FF99"/>
                </a:solidFill>
                <a:latin typeface="Trebuchet MS" pitchFamily="34" charset="0"/>
              </a:rPr>
              <a:t>The Nature and Needs of Man</a:t>
            </a:r>
            <a:br>
              <a:rPr lang="en-US" sz="3200" dirty="0"/>
            </a:br>
            <a:r>
              <a:rPr lang="en-US" sz="3200" b="0" dirty="0">
                <a:latin typeface="Comic Sans MS" pitchFamily="66" charset="0"/>
              </a:rPr>
              <a:t>Romans 3:10-18,23; Acts 7; 1 Corinthians 10:1-13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08C26-C6A7-DE5E-E0AB-11DF0DB37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252BBA1-5051-02B8-D8AC-92DF55F79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7689"/>
            <a:ext cx="8229600" cy="593725"/>
          </a:xfrm>
          <a:ln w="28575"/>
        </p:spPr>
        <p:txBody>
          <a:bodyPr/>
          <a:lstStyle/>
          <a:p>
            <a:r>
              <a:rPr lang="en-US" sz="3600" dirty="0"/>
              <a:t>Value of the Old Testament Today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5B2B76B-6561-7E48-2106-F2287598D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00426"/>
            <a:ext cx="4648200" cy="4139595"/>
          </a:xfrm>
          <a:solidFill>
            <a:schemeClr val="accent1">
              <a:lumMod val="10000"/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dirty="0"/>
              <a:t>Inspired History</a:t>
            </a:r>
          </a:p>
          <a:p>
            <a:pPr>
              <a:spcBef>
                <a:spcPts val="1800"/>
              </a:spcBef>
            </a:pPr>
            <a:r>
              <a:rPr lang="en-US" sz="3200" dirty="0"/>
              <a:t>Evidence </a:t>
            </a:r>
          </a:p>
          <a:p>
            <a:pPr>
              <a:spcBef>
                <a:spcPts val="1800"/>
              </a:spcBef>
            </a:pPr>
            <a:r>
              <a:rPr lang="en-US" sz="3200" dirty="0"/>
              <a:t>Unchanging Principles</a:t>
            </a:r>
          </a:p>
          <a:p>
            <a:pPr>
              <a:spcBef>
                <a:spcPts val="1800"/>
              </a:spcBef>
            </a:pPr>
            <a:r>
              <a:rPr lang="en-US" sz="3200" dirty="0"/>
              <a:t>Appreciation &amp; Understanding of the New Testament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45342C-F969-0992-D1DF-09BA2F73B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4800600" cy="44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0925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Bible-Blue-Green.res2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Office Theme">
      <a:majorFont>
        <a:latin typeface="Cooper Black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Bible-Blue-Green.res2</Template>
  <TotalTime>515</TotalTime>
  <Words>404</Words>
  <Application>Microsoft Office PowerPoint</Application>
  <PresentationFormat>Widescreen</PresentationFormat>
  <Paragraphs>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Comic Sans MS</vt:lpstr>
      <vt:lpstr>Cooper Black</vt:lpstr>
      <vt:lpstr>Tahoma</vt:lpstr>
      <vt:lpstr>Times New Roman</vt:lpstr>
      <vt:lpstr>Trebuchet MS</vt:lpstr>
      <vt:lpstr>Verdana</vt:lpstr>
      <vt:lpstr>Bible-Blue-Green.res2</vt:lpstr>
      <vt:lpstr>PowerPoint Presentation</vt:lpstr>
      <vt:lpstr>Value of the Old Testament Today</vt:lpstr>
      <vt:lpstr>Value of the Old Testament Today</vt:lpstr>
      <vt:lpstr>History of God’s Dealings with Man</vt:lpstr>
      <vt:lpstr>Value of the Old Testament Today</vt:lpstr>
      <vt:lpstr>Evidences to Support Our Faith</vt:lpstr>
      <vt:lpstr>Value of the Old Testament Today</vt:lpstr>
      <vt:lpstr>Unchanging Principles</vt:lpstr>
      <vt:lpstr>Value of the Old Testament Today</vt:lpstr>
      <vt:lpstr>Appreciation &amp; Understanding of New Testament</vt:lpstr>
      <vt:lpstr>Value of the Old Testament Today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of the Old Testament Today</dc:title>
  <dc:creator>David E. Pratte</dc:creator>
  <cp:lastModifiedBy>David Pratte</cp:lastModifiedBy>
  <cp:revision>108</cp:revision>
  <dcterms:created xsi:type="dcterms:W3CDTF">2009-09-05T19:20:05Z</dcterms:created>
  <dcterms:modified xsi:type="dcterms:W3CDTF">2026-04-25T19:24:29Z</dcterms:modified>
</cp:coreProperties>
</file>