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62" r:id="rId6"/>
    <p:sldId id="261" r:id="rId7"/>
    <p:sldId id="263" r:id="rId8"/>
    <p:sldId id="259" r:id="rId9"/>
    <p:sldId id="264" r:id="rId10"/>
    <p:sldId id="265" r:id="rId11"/>
    <p:sldId id="267" r:id="rId12"/>
    <p:sldId id="268" r:id="rId13"/>
  </p:sldIdLst>
  <p:sldSz cx="12192000" cy="6858000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C16"/>
    <a:srgbClr val="0C788E"/>
    <a:srgbClr val="006666"/>
    <a:srgbClr val="0099CC"/>
    <a:srgbClr val="660066"/>
    <a:srgbClr val="660033"/>
    <a:srgbClr val="015153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10" autoAdjust="0"/>
    <p:restoredTop sz="94652" autoAdjust="0"/>
  </p:normalViewPr>
  <p:slideViewPr>
    <p:cSldViewPr showGuides="1">
      <p:cViewPr varScale="1">
        <p:scale>
          <a:sx n="62" d="100"/>
          <a:sy n="62" d="100"/>
        </p:scale>
        <p:origin x="69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7D09D-6A12-48A5-AEDF-3599288D831F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00739262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18BC59-2CDF-4F4A-80FD-E23D7592F849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4408943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C3CF22-DEAF-47B5-A6A6-25336D700E74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940070508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F35AD-E4F1-4533-B25C-877154C22C61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75045459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A8343A-589D-44DF-988F-042517C119D9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7891030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DC32C-3EE1-4807-B47F-92B53A736912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466694446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521F3D-82DE-4A2D-A717-B7744BFF18DE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841519319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5E14DF-BFC8-4301-925D-EB0BB632FA2A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01487628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07D924-F708-46C7-9FA4-1D1C5285A03D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9512885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8A651A-A9D5-4E6B-B4C7-A94AC1E778F9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89453951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9EFF1E-0A8C-4ED6-A282-DB40B5DF8197}" type="slidenum">
              <a:rPr lang="es-ES" altLang="en-US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10393621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BE09BF5-2B4A-4FFD-8B20-06C0AC64FCCE}" type="slidenum">
              <a:rPr lang="es-ES" altLang="en-US"/>
              <a:pPr/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lestudylessons.com/powerpoint" TargetMode="External"/><Relationship Id="rId2" Type="http://schemas.openxmlformats.org/officeDocument/2006/relationships/hyperlink" Target="https://www.biblestudylessons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biblestudylessons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biblestudylessons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0" y="10756"/>
            <a:ext cx="12306742" cy="6858001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D8477A-8187-8586-E6E7-1CABB66F3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" name="Rectangle 165">
            <a:extLst>
              <a:ext uri="{FF2B5EF4-FFF2-40B4-BE49-F238E27FC236}">
                <a16:creationId xmlns:a16="http://schemas.microsoft.com/office/drawing/2014/main" id="{79692BA6-D281-68F6-01B1-61A0B0D11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1162" y="2410599"/>
            <a:ext cx="4897438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800"/>
              </a:spcBef>
            </a:pPr>
            <a:r>
              <a:rPr lang="es-ES" altLang="en-US" sz="3600" b="1" dirty="0">
                <a:solidFill>
                  <a:schemeClr val="bg1"/>
                </a:solidFill>
                <a:latin typeface="+mn-lt"/>
              </a:rPr>
              <a:t>Resurrection </a:t>
            </a:r>
            <a:r>
              <a:rPr lang="es-ES" altLang="en-US" sz="3600" b="1" dirty="0" err="1">
                <a:solidFill>
                  <a:schemeClr val="bg1"/>
                </a:solidFill>
                <a:latin typeface="+mn-lt"/>
              </a:rPr>
              <a:t>Events</a:t>
            </a:r>
            <a:endParaRPr lang="es-ES" altLang="en-US" sz="3600" b="1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ts val="1800"/>
              </a:spcBef>
            </a:pPr>
            <a:r>
              <a:rPr lang="es-ES" altLang="en-US" sz="3600" b="1" dirty="0" err="1">
                <a:solidFill>
                  <a:schemeClr val="bg1"/>
                </a:solidFill>
                <a:latin typeface="+mn-lt"/>
              </a:rPr>
              <a:t>Jesus</a:t>
            </a:r>
            <a:r>
              <a:rPr lang="es-ES" altLang="en-US" sz="3600" b="1" dirty="0">
                <a:solidFill>
                  <a:schemeClr val="bg1"/>
                </a:solidFill>
                <a:latin typeface="+mn-lt"/>
              </a:rPr>
              <a:t>’ Resurrection</a:t>
            </a:r>
          </a:p>
          <a:p>
            <a:pPr>
              <a:spcBef>
                <a:spcPts val="1800"/>
              </a:spcBef>
            </a:pPr>
            <a:r>
              <a:rPr lang="es-ES" altLang="en-US" sz="3600" b="1" dirty="0">
                <a:solidFill>
                  <a:schemeClr val="tx1"/>
                </a:solidFill>
                <a:latin typeface="+mn-lt"/>
              </a:rPr>
              <a:t>Final Resurrection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0EC948-634B-9A62-7C46-82B02041A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52600"/>
            <a:ext cx="5829300" cy="3886200"/>
          </a:xfrm>
          <a:prstGeom prst="rect">
            <a:avLst/>
          </a:prstGeom>
        </p:spPr>
      </p:pic>
      <p:sp>
        <p:nvSpPr>
          <p:cNvPr id="4" name="Rectangle 150">
            <a:extLst>
              <a:ext uri="{FF2B5EF4-FFF2-40B4-BE49-F238E27FC236}">
                <a16:creationId xmlns:a16="http://schemas.microsoft.com/office/drawing/2014/main" id="{6BA4C50E-967B-7156-5EC6-9CAC75FD87A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362200" y="495300"/>
            <a:ext cx="7450138" cy="647700"/>
          </a:xfrm>
        </p:spPr>
        <p:txBody>
          <a:bodyPr anchor="ctr"/>
          <a:lstStyle/>
          <a:p>
            <a:r>
              <a:rPr lang="es-UY" altLang="en-US" sz="4800" b="1" dirty="0">
                <a:solidFill>
                  <a:srgbClr val="FFFF00"/>
                </a:solidFill>
              </a:rPr>
              <a:t>Resurrection: Factual Reality</a:t>
            </a:r>
            <a:endParaRPr lang="es-ES" altLang="en-US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0032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0" y="10756"/>
            <a:ext cx="12306742" cy="6858001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11E902-3783-4799-88A2-1E86133462A0}"/>
              </a:ext>
            </a:extLst>
          </p:cNvPr>
          <p:cNvSpPr txBox="1">
            <a:spLocks noChangeArrowheads="1"/>
          </p:cNvSpPr>
          <p:nvPr/>
        </p:nvSpPr>
        <p:spPr>
          <a:xfrm>
            <a:off x="414779" y="341128"/>
            <a:ext cx="11462994" cy="590315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Copyright David E. Pratte</a:t>
            </a:r>
            <a:r>
              <a:rPr lang="en-US" sz="2800" b="1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2026</a:t>
            </a:r>
            <a:endParaRPr lang="en-US" sz="2800" b="1" dirty="0">
              <a:solidFill>
                <a:schemeClr val="accent1">
                  <a:lumMod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Permission is granted to display this PowerPoint under the following conditions:</a:t>
            </a: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Display the link to</a:t>
            </a:r>
            <a:r>
              <a:rPr lang="en-US" sz="28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Minor changes in content are permitted, but no teaching should be presented that disagrees with the teaching in the article associated with this PowerPoint at 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BibleStudyLessons.com/powerpoint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In no case may a fee of any kind be charged for our PowerPoints.</a:t>
            </a:r>
            <a:endParaRPr lang="en-US" sz="2800" b="1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b="1" dirty="0">
                <a:solidFill>
                  <a:schemeClr val="accent1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If you have a website, please add a link to 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</a:t>
            </a:r>
            <a:r>
              <a: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  <a:p>
            <a:r>
              <a:rPr lang="en-US" sz="1600" dirty="0">
                <a:solidFill>
                  <a:srgbClr val="002060"/>
                </a:solidFill>
              </a:rPr>
              <a:t>Scripture quotations are generally from the New King James Version (NKJV), copyright 1982, 1988 by Thomas Nelson, Inc. Used by permission. All rights reserved.</a:t>
            </a:r>
            <a:endParaRPr lang="en-US" sz="16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EB95DB-884A-47DD-B2D6-F29C4BE8520C}"/>
              </a:ext>
            </a:extLst>
          </p:cNvPr>
          <p:cNvSpPr txBox="1"/>
          <p:nvPr/>
        </p:nvSpPr>
        <p:spPr>
          <a:xfrm>
            <a:off x="1036948" y="6342736"/>
            <a:ext cx="261122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</a:t>
            </a:r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03298896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2362200" y="495300"/>
            <a:ext cx="7450138" cy="647700"/>
          </a:xfrm>
        </p:spPr>
        <p:txBody>
          <a:bodyPr anchor="ctr"/>
          <a:lstStyle/>
          <a:p>
            <a:r>
              <a:rPr lang="es-UY" altLang="en-US" sz="4800" b="1" dirty="0">
                <a:solidFill>
                  <a:srgbClr val="FFFF00"/>
                </a:solidFill>
              </a:rPr>
              <a:t>Resurrection: Factual Reality</a:t>
            </a:r>
            <a:endParaRPr lang="es-ES" altLang="en-US" sz="4800" b="1" dirty="0">
              <a:solidFill>
                <a:srgbClr val="FFFF00"/>
              </a:solidFill>
            </a:endParaRPr>
          </a:p>
        </p:txBody>
      </p:sp>
      <p:sp>
        <p:nvSpPr>
          <p:cNvPr id="2213" name="Rectangle 165"/>
          <p:cNvSpPr>
            <a:spLocks noChangeArrowheads="1"/>
          </p:cNvSpPr>
          <p:nvPr/>
        </p:nvSpPr>
        <p:spPr bwMode="auto">
          <a:xfrm>
            <a:off x="6837362" y="2460010"/>
            <a:ext cx="4897438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800"/>
              </a:spcBef>
            </a:pPr>
            <a:r>
              <a:rPr lang="es-ES" altLang="en-US" sz="3600" b="1" dirty="0">
                <a:solidFill>
                  <a:schemeClr val="accent1"/>
                </a:solidFill>
                <a:latin typeface="+mn-lt"/>
              </a:rPr>
              <a:t>Resurrection </a:t>
            </a:r>
            <a:r>
              <a:rPr lang="es-ES" altLang="en-US" sz="3600" b="1" dirty="0" err="1">
                <a:solidFill>
                  <a:schemeClr val="accent1"/>
                </a:solidFill>
                <a:latin typeface="+mn-lt"/>
              </a:rPr>
              <a:t>Events</a:t>
            </a:r>
            <a:endParaRPr lang="es-ES" altLang="en-US" sz="3600" b="1" dirty="0">
              <a:solidFill>
                <a:schemeClr val="accent1"/>
              </a:solidFill>
              <a:latin typeface="+mn-lt"/>
            </a:endParaRPr>
          </a:p>
          <a:p>
            <a:pPr>
              <a:spcBef>
                <a:spcPts val="1800"/>
              </a:spcBef>
            </a:pPr>
            <a:r>
              <a:rPr lang="es-ES" altLang="en-US" sz="3600" b="1" dirty="0" err="1">
                <a:solidFill>
                  <a:schemeClr val="bg1"/>
                </a:solidFill>
                <a:latin typeface="+mn-lt"/>
              </a:rPr>
              <a:t>Jesus</a:t>
            </a:r>
            <a:r>
              <a:rPr lang="es-ES" altLang="en-US" sz="3600" b="1" dirty="0">
                <a:solidFill>
                  <a:schemeClr val="bg1"/>
                </a:solidFill>
                <a:latin typeface="+mn-lt"/>
              </a:rPr>
              <a:t>’ Resurrection</a:t>
            </a:r>
          </a:p>
          <a:p>
            <a:pPr>
              <a:spcBef>
                <a:spcPts val="1800"/>
              </a:spcBef>
            </a:pPr>
            <a:r>
              <a:rPr lang="es-ES" altLang="en-US" sz="3600" b="1" dirty="0">
                <a:solidFill>
                  <a:schemeClr val="bg1"/>
                </a:solidFill>
                <a:latin typeface="+mn-lt"/>
              </a:rPr>
              <a:t>Final Resurrection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32E64A-5641-179C-CDA7-B350F9A4D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52600"/>
            <a:ext cx="5829300" cy="3886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786D01-D06D-0E08-5929-22947A775FA5}"/>
              </a:ext>
            </a:extLst>
          </p:cNvPr>
          <p:cNvSpPr txBox="1"/>
          <p:nvPr/>
        </p:nvSpPr>
        <p:spPr>
          <a:xfrm>
            <a:off x="1036948" y="6342736"/>
            <a:ext cx="261122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biblestudylessons.com</a:t>
            </a:r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294731"/>
            <a:ext cx="8229600" cy="769441"/>
          </a:xfrm>
        </p:spPr>
        <p:txBody>
          <a:bodyPr>
            <a:spAutoFit/>
          </a:bodyPr>
          <a:lstStyle/>
          <a:p>
            <a:r>
              <a:rPr lang="en-US" altLang="en-US" dirty="0">
                <a:solidFill>
                  <a:schemeClr val="bg2"/>
                </a:solidFill>
              </a:rPr>
              <a:t>Facts: Resurrection Events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8798"/>
            <a:ext cx="8610600" cy="5176802"/>
          </a:xfrm>
        </p:spPr>
        <p:txBody>
          <a:bodyPr wrap="square">
            <a:sp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i="1" dirty="0"/>
              <a:t>The widow’s son in Zarephath – 1 Kings 17:17–22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i="1" dirty="0"/>
              <a:t>The Shunammite’s son – 2 Kings 4:32–37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i="1" dirty="0"/>
              <a:t>The man in Elisha’s grave – 2 Kings 13:20,21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i="1" dirty="0"/>
              <a:t>Jairus’ daughter – </a:t>
            </a:r>
            <a:r>
              <a:rPr lang="en-US" sz="2800" b="1" i="1"/>
              <a:t>Luke 8:49-55</a:t>
            </a:r>
            <a:endParaRPr lang="en-US" sz="2800" b="1" i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i="1" dirty="0"/>
              <a:t>The widow’s son at Nain – Luke 7:11-17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i="1" dirty="0"/>
              <a:t>Lazarus – John 11:23–44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i="1" dirty="0"/>
              <a:t>People at Jesus’ crucifixion – Matthew 27:52,53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i="1" dirty="0"/>
              <a:t>Dorcas – Acts 9:36-43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i="1" dirty="0"/>
              <a:t>Eutychus – Acts 20:9-12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i="1" dirty="0"/>
              <a:t>The Limited Commission – Matthew 10:8 </a:t>
            </a:r>
            <a:endParaRPr lang="en-US" alt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77242E-627C-06EA-C51F-85B2EFF5F7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2212199"/>
            <a:ext cx="3175000" cy="38100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6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6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6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64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A9BF6F-DF74-ED6F-A1A3-1C0579C17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" name="Rectangle 165">
            <a:extLst>
              <a:ext uri="{FF2B5EF4-FFF2-40B4-BE49-F238E27FC236}">
                <a16:creationId xmlns:a16="http://schemas.microsoft.com/office/drawing/2014/main" id="{3300E84B-B7FD-46E8-3EB4-3274F30E9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4962" y="2460010"/>
            <a:ext cx="4897438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800"/>
              </a:spcBef>
            </a:pPr>
            <a:r>
              <a:rPr lang="es-ES" altLang="en-US" sz="3600" b="1" dirty="0">
                <a:solidFill>
                  <a:schemeClr val="bg1"/>
                </a:solidFill>
                <a:latin typeface="+mn-lt"/>
              </a:rPr>
              <a:t>Resurrection </a:t>
            </a:r>
            <a:r>
              <a:rPr lang="es-ES" altLang="en-US" sz="3600" b="1" dirty="0" err="1">
                <a:solidFill>
                  <a:schemeClr val="bg1"/>
                </a:solidFill>
                <a:latin typeface="+mn-lt"/>
              </a:rPr>
              <a:t>Events</a:t>
            </a:r>
            <a:endParaRPr lang="es-ES" altLang="en-US" sz="3600" b="1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ts val="1800"/>
              </a:spcBef>
            </a:pPr>
            <a:r>
              <a:rPr lang="es-ES" altLang="en-US" sz="3600" b="1" dirty="0" err="1">
                <a:solidFill>
                  <a:schemeClr val="accent1"/>
                </a:solidFill>
                <a:latin typeface="+mn-lt"/>
              </a:rPr>
              <a:t>Jesus</a:t>
            </a:r>
            <a:r>
              <a:rPr lang="es-ES" altLang="en-US" sz="3600" b="1" dirty="0">
                <a:solidFill>
                  <a:schemeClr val="accent1"/>
                </a:solidFill>
                <a:latin typeface="+mn-lt"/>
              </a:rPr>
              <a:t>’ Resurrection</a:t>
            </a:r>
          </a:p>
          <a:p>
            <a:pPr>
              <a:spcBef>
                <a:spcPts val="1800"/>
              </a:spcBef>
            </a:pPr>
            <a:r>
              <a:rPr lang="es-ES" altLang="en-US" sz="3600" b="1" dirty="0">
                <a:solidFill>
                  <a:schemeClr val="bg1"/>
                </a:solidFill>
                <a:latin typeface="+mn-lt"/>
              </a:rPr>
              <a:t>Final Resurrection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A24589-67DE-2320-88FF-54BA6444FD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52600"/>
            <a:ext cx="5829300" cy="3886200"/>
          </a:xfrm>
          <a:prstGeom prst="rect">
            <a:avLst/>
          </a:prstGeom>
        </p:spPr>
      </p:pic>
      <p:sp>
        <p:nvSpPr>
          <p:cNvPr id="5" name="Rectangle 150">
            <a:extLst>
              <a:ext uri="{FF2B5EF4-FFF2-40B4-BE49-F238E27FC236}">
                <a16:creationId xmlns:a16="http://schemas.microsoft.com/office/drawing/2014/main" id="{80C08E6D-BC31-7510-6EEA-B00DDF28ED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362200" y="495300"/>
            <a:ext cx="7450138" cy="647700"/>
          </a:xfrm>
        </p:spPr>
        <p:txBody>
          <a:bodyPr anchor="ctr"/>
          <a:lstStyle/>
          <a:p>
            <a:r>
              <a:rPr lang="es-UY" altLang="en-US" sz="4800" b="1" dirty="0">
                <a:solidFill>
                  <a:srgbClr val="FFFF00"/>
                </a:solidFill>
              </a:rPr>
              <a:t>Resurrection: Factual Reality</a:t>
            </a:r>
            <a:endParaRPr lang="es-ES" altLang="en-US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52008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ECBA8-A872-DF3E-6110-BF05ECA0A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F9EAE8F3-C26A-50FA-F61A-FC23960F16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9288" y="294731"/>
            <a:ext cx="8229600" cy="769441"/>
          </a:xfrm>
        </p:spPr>
        <p:txBody>
          <a:bodyPr>
            <a:spAutoFit/>
          </a:bodyPr>
          <a:lstStyle/>
          <a:p>
            <a:r>
              <a:rPr lang="en-US" altLang="en-US" dirty="0">
                <a:solidFill>
                  <a:schemeClr val="bg2"/>
                </a:solidFill>
              </a:rPr>
              <a:t>Fact: Jesus’ Resurrection</a:t>
            </a: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9620B8B6-3F78-F7AB-56E4-F2EF697C16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528798"/>
            <a:ext cx="10972800" cy="2554545"/>
          </a:xfrm>
        </p:spPr>
        <p:txBody>
          <a:bodyPr>
            <a:spAutoFit/>
          </a:bodyPr>
          <a:lstStyle/>
          <a:p>
            <a:pPr marL="274320" indent="-274320">
              <a:spcBef>
                <a:spcPts val="1200"/>
              </a:spcBef>
              <a:buNone/>
            </a:pPr>
            <a:r>
              <a:rPr lang="en-US" sz="2800" b="1" i="1" dirty="0">
                <a:solidFill>
                  <a:schemeClr val="accent1"/>
                </a:solidFill>
              </a:rPr>
              <a:t>Predictions of Resurrection </a:t>
            </a:r>
            <a:br>
              <a:rPr lang="en-US" sz="2800" b="1" i="1" dirty="0"/>
            </a:br>
            <a:r>
              <a:rPr lang="en-US" sz="2800" b="1" dirty="0"/>
              <a:t>Old Testament: </a:t>
            </a:r>
            <a:r>
              <a:rPr lang="en-US" sz="2800" dirty="0"/>
              <a:t>Luke 24:46; Isaiah 53:7-10; Psalms 16:9,10 </a:t>
            </a:r>
            <a:br>
              <a:rPr lang="en-US" sz="2800" dirty="0"/>
            </a:br>
            <a:r>
              <a:rPr lang="en-US" sz="2800" b="1" dirty="0"/>
              <a:t>Jesus’ predictions: </a:t>
            </a:r>
            <a:r>
              <a:rPr lang="en-US" sz="2800" dirty="0"/>
              <a:t>Matthew 16:21; 20:18,19</a:t>
            </a:r>
          </a:p>
          <a:p>
            <a:pPr marL="274320" indent="-274320">
              <a:spcBef>
                <a:spcPts val="1200"/>
              </a:spcBef>
              <a:buNone/>
            </a:pPr>
            <a:r>
              <a:rPr lang="en-US" sz="2800" b="1" i="1" dirty="0">
                <a:solidFill>
                  <a:schemeClr val="accent1"/>
                </a:solidFill>
              </a:rPr>
              <a:t>The empty tomb </a:t>
            </a:r>
            <a:r>
              <a:rPr lang="en-US" sz="2800" b="1" i="1" dirty="0"/>
              <a:t>- </a:t>
            </a:r>
            <a:r>
              <a:rPr lang="en-US" sz="2800" dirty="0"/>
              <a:t>Mark 16:5-7; John 20:1-9; Matthew 28:11-15</a:t>
            </a:r>
          </a:p>
          <a:p>
            <a:pPr marL="274320" indent="-274320">
              <a:spcBef>
                <a:spcPts val="1200"/>
              </a:spcBef>
              <a:buNone/>
            </a:pPr>
            <a:r>
              <a:rPr lang="en-US" sz="2800" b="1" i="1" dirty="0">
                <a:solidFill>
                  <a:schemeClr val="accent1"/>
                </a:solidFill>
              </a:rPr>
              <a:t>Eyewitness testimony </a:t>
            </a:r>
            <a:r>
              <a:rPr lang="en-US" sz="2800" b="1" i="1" dirty="0"/>
              <a:t>- </a:t>
            </a:r>
            <a:r>
              <a:rPr lang="en-US" sz="2800" dirty="0"/>
              <a:t>Acts 1:3; 1 Corinthians 15:3-8</a:t>
            </a:r>
          </a:p>
        </p:txBody>
      </p:sp>
    </p:spTree>
    <p:extLst>
      <p:ext uri="{BB962C8B-B14F-4D97-AF65-F5344CB8AC3E}">
        <p14:creationId xmlns:p14="http://schemas.microsoft.com/office/powerpoint/2010/main" val="4013252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662B7-7494-4109-D4E7-B2D84FEC9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B6F0F404-AAD1-DB1E-3CD3-E298C746CE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9288" y="294731"/>
            <a:ext cx="8229600" cy="769441"/>
          </a:xfrm>
        </p:spPr>
        <p:txBody>
          <a:bodyPr>
            <a:spAutoFit/>
          </a:bodyPr>
          <a:lstStyle/>
          <a:p>
            <a:r>
              <a:rPr lang="en-US" altLang="en-US" dirty="0">
                <a:solidFill>
                  <a:schemeClr val="bg2"/>
                </a:solidFill>
              </a:rPr>
              <a:t>Jesus’ Resurrection: Eyewitnesses</a:t>
            </a: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182D6ABC-DBF7-10AE-F1CE-F59E610555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10972800" cy="5324535"/>
          </a:xfrm>
        </p:spPr>
        <p:txBody>
          <a:bodyPr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1"/>
                </a:solidFill>
              </a:rPr>
              <a:t>Angels</a:t>
            </a:r>
            <a:r>
              <a:rPr lang="en-US" sz="2800" dirty="0"/>
              <a:t> – Matthew 28:1-8; Mark 16:5-7; Luke 24:4-7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1"/>
                </a:solidFill>
              </a:rPr>
              <a:t>Mary Magdalene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/>
              <a:t>– John 20:11-18; Mark 16:9-11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1"/>
                </a:solidFill>
              </a:rPr>
              <a:t>Other women </a:t>
            </a:r>
            <a:r>
              <a:rPr lang="en-US" sz="2800" b="1" dirty="0"/>
              <a:t>– </a:t>
            </a:r>
            <a:r>
              <a:rPr lang="en-US" sz="2800" dirty="0"/>
              <a:t>Matthew 28:9,10; Mark 16:1ff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1"/>
                </a:solidFill>
              </a:rPr>
              <a:t>Two disciples on the Emmaus road </a:t>
            </a:r>
            <a:r>
              <a:rPr lang="en-US" sz="2800" b="1" dirty="0"/>
              <a:t>– </a:t>
            </a:r>
            <a:r>
              <a:rPr lang="en-US" sz="2800" dirty="0"/>
              <a:t>Luke 24:13-35; Mark 16:12,13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1"/>
                </a:solidFill>
              </a:rPr>
              <a:t>Peter</a:t>
            </a:r>
            <a:r>
              <a:rPr lang="en-US" sz="2800" dirty="0"/>
              <a:t> – Luke 24:34 (1 Corinthians 15:5)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1"/>
                </a:solidFill>
              </a:rPr>
              <a:t>All the apostles </a:t>
            </a:r>
            <a:r>
              <a:rPr lang="en-US" sz="2800" dirty="0"/>
              <a:t>– Note Luke 24:36-43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1"/>
                </a:solidFill>
              </a:rPr>
              <a:t>Thomas with the apostles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/>
              <a:t>– John 20:24-31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1"/>
                </a:solidFill>
              </a:rPr>
              <a:t>James</a:t>
            </a:r>
            <a:r>
              <a:rPr lang="en-US" sz="2800" dirty="0"/>
              <a:t> – 1 Corinthians 15:3-8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1"/>
                </a:solidFill>
              </a:rPr>
              <a:t>Over 500 brethren at once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/>
              <a:t>– 1 Corinthians 15:3-8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1"/>
                </a:solidFill>
              </a:rPr>
              <a:t>Jesus’ ascension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/>
              <a:t>– Acts 1:9-11 (Luke 24:50-53; Mark 16:19,20)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1"/>
                </a:solidFill>
              </a:rPr>
              <a:t>Joseph Barsabas and Matthias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/>
              <a:t>– Acts 1:21-23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/>
              <a:t> </a:t>
            </a:r>
            <a:r>
              <a:rPr lang="en-US" sz="2800" b="1" dirty="0">
                <a:solidFill>
                  <a:schemeClr val="accent1"/>
                </a:solidFill>
              </a:rPr>
              <a:t>Saul of Tarsus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/>
              <a:t>– Acts 9:1-9; 22:4-15; 26:9-18; 1 Cor. 9:1; 15:8,9 </a:t>
            </a:r>
          </a:p>
        </p:txBody>
      </p:sp>
    </p:spTree>
    <p:extLst>
      <p:ext uri="{BB962C8B-B14F-4D97-AF65-F5344CB8AC3E}">
        <p14:creationId xmlns:p14="http://schemas.microsoft.com/office/powerpoint/2010/main" val="580662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6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6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6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64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064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064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7FDC2-9E9F-8FFC-F995-D9C8EB4FE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4BCC3713-060D-7B31-AB63-4BB890654E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9288" y="294731"/>
            <a:ext cx="8229600" cy="769441"/>
          </a:xfrm>
        </p:spPr>
        <p:txBody>
          <a:bodyPr>
            <a:spAutoFit/>
          </a:bodyPr>
          <a:lstStyle/>
          <a:p>
            <a:r>
              <a:rPr lang="en-US" altLang="en-US" dirty="0">
                <a:solidFill>
                  <a:schemeClr val="bg2"/>
                </a:solidFill>
              </a:rPr>
              <a:t>Jesus’ Resurrection</a:t>
            </a: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C368A7BA-B318-5D3B-6DB1-EEAA9C9312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528798"/>
            <a:ext cx="10972800" cy="5016758"/>
          </a:xfrm>
        </p:spPr>
        <p:txBody>
          <a:bodyPr>
            <a:spAutoFit/>
          </a:bodyPr>
          <a:lstStyle/>
          <a:p>
            <a:pPr marL="274320" indent="-274320">
              <a:spcBef>
                <a:spcPts val="1200"/>
              </a:spcBef>
              <a:buNone/>
            </a:pPr>
            <a:r>
              <a:rPr lang="en-US" sz="2800" b="1" i="1" dirty="0">
                <a:solidFill>
                  <a:schemeClr val="accent1"/>
                </a:solidFill>
              </a:rPr>
              <a:t>Predictions of Resurrection </a:t>
            </a:r>
            <a:br>
              <a:rPr lang="en-US" sz="2800" b="1" i="1" dirty="0"/>
            </a:br>
            <a:r>
              <a:rPr lang="en-US" sz="2800" b="1" dirty="0"/>
              <a:t>Old Testament: </a:t>
            </a:r>
            <a:r>
              <a:rPr lang="en-US" sz="2800" dirty="0"/>
              <a:t>Luke 24:46; Isaiah 53:7-10; Psalms 16:9,10 </a:t>
            </a:r>
            <a:br>
              <a:rPr lang="en-US" sz="2800" dirty="0"/>
            </a:br>
            <a:r>
              <a:rPr lang="en-US" sz="2800" b="1" dirty="0"/>
              <a:t>Jesus’ predictions: </a:t>
            </a:r>
            <a:r>
              <a:rPr lang="en-US" sz="2800" dirty="0"/>
              <a:t>Matthew 16:21; 20:18,19</a:t>
            </a:r>
          </a:p>
          <a:p>
            <a:pPr marL="274320" indent="-274320">
              <a:spcBef>
                <a:spcPts val="1200"/>
              </a:spcBef>
              <a:buNone/>
            </a:pPr>
            <a:r>
              <a:rPr lang="en-US" sz="2800" b="1" i="1" dirty="0">
                <a:solidFill>
                  <a:schemeClr val="accent1"/>
                </a:solidFill>
              </a:rPr>
              <a:t>The empty tomb </a:t>
            </a:r>
            <a:r>
              <a:rPr lang="en-US" sz="2800" b="1" i="1" dirty="0"/>
              <a:t>- </a:t>
            </a:r>
            <a:r>
              <a:rPr lang="en-US" sz="2800" dirty="0"/>
              <a:t>Mark 16:5-7; John 20:1-9; Matthew 28:11-15</a:t>
            </a:r>
          </a:p>
          <a:p>
            <a:pPr marL="274320" indent="-274320">
              <a:spcBef>
                <a:spcPts val="1200"/>
              </a:spcBef>
              <a:buNone/>
            </a:pPr>
            <a:r>
              <a:rPr lang="en-US" sz="2800" b="1" i="1" dirty="0">
                <a:solidFill>
                  <a:schemeClr val="accent1"/>
                </a:solidFill>
              </a:rPr>
              <a:t>Eyewitness testimony </a:t>
            </a:r>
            <a:r>
              <a:rPr lang="en-US" sz="2800" b="1" i="1" dirty="0"/>
              <a:t>- </a:t>
            </a:r>
            <a:r>
              <a:rPr lang="en-US" sz="2800" dirty="0"/>
              <a:t>Acts 1:3; 1 Corinthians 15:3-8</a:t>
            </a:r>
          </a:p>
          <a:p>
            <a:pPr marL="274320" indent="-274320">
              <a:spcBef>
                <a:spcPts val="1200"/>
              </a:spcBef>
              <a:buNone/>
            </a:pPr>
            <a:r>
              <a:rPr lang="en-US" sz="2800" b="1" i="1" dirty="0">
                <a:solidFill>
                  <a:schemeClr val="accent1"/>
                </a:solidFill>
              </a:rPr>
              <a:t>The preaching of the apostles and early Christians </a:t>
            </a:r>
            <a:br>
              <a:rPr lang="en-US" sz="2800" b="1" i="1" dirty="0"/>
            </a:br>
            <a:r>
              <a:rPr lang="en-US" sz="2800" b="1" i="1" dirty="0"/>
              <a:t>A</a:t>
            </a:r>
            <a:r>
              <a:rPr lang="en-US" sz="2800" b="1" dirty="0"/>
              <a:t>postles immediately proclaimed eyewitness testimony </a:t>
            </a:r>
            <a:br>
              <a:rPr lang="en-US" sz="2800" b="1" dirty="0"/>
            </a:br>
            <a:r>
              <a:rPr lang="en-US" sz="2800" b="1" dirty="0"/>
              <a:t>The events were widely known - </a:t>
            </a:r>
            <a:r>
              <a:rPr lang="en-US" sz="2800" dirty="0"/>
              <a:t>Note Acts 26:23,26 </a:t>
            </a:r>
            <a:br>
              <a:rPr lang="en-US" sz="2800" dirty="0"/>
            </a:br>
            <a:r>
              <a:rPr lang="en-US" sz="2800" b="1" dirty="0"/>
              <a:t>The apostles maintained their testimony despite opposition.</a:t>
            </a:r>
          </a:p>
          <a:p>
            <a:pPr marL="274320" indent="-274320">
              <a:spcBef>
                <a:spcPts val="1200"/>
              </a:spcBef>
              <a:buNone/>
            </a:pPr>
            <a:r>
              <a:rPr lang="en-US" sz="2800" b="1" i="1" dirty="0">
                <a:solidFill>
                  <a:schemeClr val="accent1"/>
                </a:solidFill>
              </a:rPr>
              <a:t>The testimony of the Bible</a:t>
            </a:r>
          </a:p>
        </p:txBody>
      </p:sp>
    </p:spTree>
    <p:extLst>
      <p:ext uri="{BB962C8B-B14F-4D97-AF65-F5344CB8AC3E}">
        <p14:creationId xmlns:p14="http://schemas.microsoft.com/office/powerpoint/2010/main" val="26183834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104EE7-8381-4957-7364-9AB1F11AB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3" name="Rectangle 165">
            <a:extLst>
              <a:ext uri="{FF2B5EF4-FFF2-40B4-BE49-F238E27FC236}">
                <a16:creationId xmlns:a16="http://schemas.microsoft.com/office/drawing/2014/main" id="{F2476758-3C2B-2384-908C-1A7AE8D87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1162" y="2410599"/>
            <a:ext cx="4897438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800"/>
              </a:spcBef>
            </a:pPr>
            <a:r>
              <a:rPr lang="es-ES" altLang="en-US" sz="3600" b="1" dirty="0">
                <a:solidFill>
                  <a:schemeClr val="bg1"/>
                </a:solidFill>
                <a:latin typeface="+mn-lt"/>
              </a:rPr>
              <a:t>Resurrection </a:t>
            </a:r>
            <a:r>
              <a:rPr lang="es-ES" altLang="en-US" sz="3600" b="1" dirty="0" err="1">
                <a:solidFill>
                  <a:schemeClr val="bg1"/>
                </a:solidFill>
                <a:latin typeface="+mn-lt"/>
              </a:rPr>
              <a:t>Events</a:t>
            </a:r>
            <a:endParaRPr lang="es-ES" altLang="en-US" sz="3600" b="1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ts val="1800"/>
              </a:spcBef>
            </a:pPr>
            <a:r>
              <a:rPr lang="es-ES" altLang="en-US" sz="3600" b="1" dirty="0" err="1">
                <a:solidFill>
                  <a:schemeClr val="bg1"/>
                </a:solidFill>
                <a:latin typeface="+mn-lt"/>
              </a:rPr>
              <a:t>Jesus</a:t>
            </a:r>
            <a:r>
              <a:rPr lang="es-ES" altLang="en-US" sz="3600" b="1" dirty="0">
                <a:solidFill>
                  <a:schemeClr val="bg1"/>
                </a:solidFill>
                <a:latin typeface="+mn-lt"/>
              </a:rPr>
              <a:t>’ Resurrection</a:t>
            </a:r>
          </a:p>
          <a:p>
            <a:pPr>
              <a:spcBef>
                <a:spcPts val="1800"/>
              </a:spcBef>
            </a:pPr>
            <a:r>
              <a:rPr lang="es-ES" altLang="en-US" sz="3600" b="1" dirty="0">
                <a:solidFill>
                  <a:schemeClr val="accent1"/>
                </a:solidFill>
                <a:latin typeface="+mn-lt"/>
              </a:rPr>
              <a:t>Final Resurrection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7FE184-5C9E-2548-4A43-42589C108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52600"/>
            <a:ext cx="5829300" cy="3886200"/>
          </a:xfrm>
          <a:prstGeom prst="rect">
            <a:avLst/>
          </a:prstGeom>
        </p:spPr>
      </p:pic>
      <p:sp>
        <p:nvSpPr>
          <p:cNvPr id="4" name="Rectangle 150">
            <a:extLst>
              <a:ext uri="{FF2B5EF4-FFF2-40B4-BE49-F238E27FC236}">
                <a16:creationId xmlns:a16="http://schemas.microsoft.com/office/drawing/2014/main" id="{F24C2268-5EBC-4AC5-352B-EEA723728D6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362200" y="495300"/>
            <a:ext cx="7450138" cy="647700"/>
          </a:xfrm>
        </p:spPr>
        <p:txBody>
          <a:bodyPr anchor="ctr"/>
          <a:lstStyle/>
          <a:p>
            <a:r>
              <a:rPr lang="es-UY" altLang="en-US" sz="4800" b="1" dirty="0">
                <a:solidFill>
                  <a:srgbClr val="FFFF00"/>
                </a:solidFill>
              </a:rPr>
              <a:t>Resurrection: Factual Reality</a:t>
            </a:r>
            <a:endParaRPr lang="es-ES" altLang="en-US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484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ACF8D-BB18-FBBB-2B71-0F7880BC9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9BD16FA4-C52A-DDE5-D0D8-B72A100515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9288" y="294731"/>
            <a:ext cx="8229600" cy="769441"/>
          </a:xfrm>
        </p:spPr>
        <p:txBody>
          <a:bodyPr>
            <a:spAutoFit/>
          </a:bodyPr>
          <a:lstStyle/>
          <a:p>
            <a:r>
              <a:rPr lang="en-US" altLang="en-US" dirty="0">
                <a:solidFill>
                  <a:schemeClr val="bg2"/>
                </a:solidFill>
              </a:rPr>
              <a:t>Fact: Final Resurrection</a:t>
            </a: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6B50319B-8213-1FE0-D8AC-CE86B3A420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528798"/>
            <a:ext cx="10972800" cy="4401205"/>
          </a:xfrm>
        </p:spPr>
        <p:txBody>
          <a:bodyPr>
            <a:spAutoFit/>
          </a:bodyPr>
          <a:lstStyle/>
          <a:p>
            <a:pPr marL="274320" indent="-274320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1"/>
                </a:solidFill>
              </a:rPr>
              <a:t>Luke 20:27-39 </a:t>
            </a:r>
            <a:r>
              <a:rPr lang="en-US" sz="2800" b="1" dirty="0"/>
              <a:t>- </a:t>
            </a:r>
            <a:r>
              <a:rPr lang="en-US" sz="2800" dirty="0"/>
              <a:t>Jesus disproved those who denied resurrection.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1"/>
                </a:solidFill>
              </a:rPr>
              <a:t>1 Corinthians 15:20-26 </a:t>
            </a:r>
            <a:r>
              <a:rPr lang="en-US" sz="2800" b="1" dirty="0"/>
              <a:t>-</a:t>
            </a:r>
            <a:r>
              <a:rPr lang="en-US" sz="2800" dirty="0"/>
              <a:t> Jesus is the firstfruits from the dead. 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1"/>
                </a:solidFill>
              </a:rPr>
              <a:t>1 Thessalonians 4:13-18 </a:t>
            </a:r>
            <a:r>
              <a:rPr lang="en-US" sz="2800" b="1" dirty="0"/>
              <a:t>- </a:t>
            </a:r>
            <a:r>
              <a:rPr lang="en-US" sz="2800" dirty="0"/>
              <a:t>He will raise the dead at His return.</a:t>
            </a:r>
          </a:p>
          <a:p>
            <a:pPr marL="274320" indent="-274320" algn="ctr">
              <a:spcBef>
                <a:spcPts val="0"/>
              </a:spcBef>
              <a:buNone/>
            </a:pPr>
            <a:r>
              <a:rPr lang="en-US" sz="2800" b="1" dirty="0">
                <a:solidFill>
                  <a:schemeClr val="accent1"/>
                </a:solidFill>
              </a:rPr>
              <a:t>General statements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dirty="0">
                <a:solidFill>
                  <a:schemeClr val="accent1"/>
                </a:solidFill>
              </a:rPr>
              <a:t>1 Corinthians 6:14 </a:t>
            </a:r>
            <a:r>
              <a:rPr lang="en-US" sz="2800" dirty="0"/>
              <a:t>– God both raised up the Lord and will raise us.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dirty="0">
                <a:solidFill>
                  <a:schemeClr val="accent1"/>
                </a:solidFill>
              </a:rPr>
              <a:t>2 Corinthians 4:14 </a:t>
            </a:r>
            <a:r>
              <a:rPr lang="en-US" sz="2800" dirty="0"/>
              <a:t>– He who raised up Jesus will also raise us up.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dirty="0">
                <a:solidFill>
                  <a:schemeClr val="accent1"/>
                </a:solidFill>
              </a:rPr>
              <a:t>John 5:28-29 </a:t>
            </a:r>
            <a:r>
              <a:rPr lang="en-US" sz="2800" dirty="0"/>
              <a:t>– All in the graves will hear His voice and come forth: resurrection of life or resurrection of condemnation. 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dirty="0">
                <a:solidFill>
                  <a:schemeClr val="accent1"/>
                </a:solidFill>
              </a:rPr>
              <a:t>John 6:40,44,45 </a:t>
            </a:r>
            <a:r>
              <a:rPr lang="en-US" sz="2800" dirty="0"/>
              <a:t>– Jesus will raise at the last day those who believe</a:t>
            </a:r>
          </a:p>
          <a:p>
            <a:pPr marL="274320" indent="-274320">
              <a:spcBef>
                <a:spcPts val="0"/>
              </a:spcBef>
              <a:buNone/>
            </a:pPr>
            <a:r>
              <a:rPr lang="en-US" sz="2800" dirty="0">
                <a:solidFill>
                  <a:schemeClr val="accent1"/>
                </a:solidFill>
              </a:rPr>
              <a:t>Acts 24:15 </a:t>
            </a:r>
            <a:r>
              <a:rPr lang="en-US" sz="2800" dirty="0"/>
              <a:t>– Resurrection of the dead, both just and unjust. </a:t>
            </a:r>
          </a:p>
        </p:txBody>
      </p:sp>
    </p:spTree>
    <p:extLst>
      <p:ext uri="{BB962C8B-B14F-4D97-AF65-F5344CB8AC3E}">
        <p14:creationId xmlns:p14="http://schemas.microsoft.com/office/powerpoint/2010/main" val="20372763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6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6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6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6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Roboto-Trrebuchet">
      <a:majorFont>
        <a:latin typeface="Roboto Condensed SemiBold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294CDD4E-FF09-4263-9210-4A1D2311A9B3}" vid="{DD305205-6063-455B-9286-E157B06B86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Green-13.per-fppt</Template>
  <TotalTime>589</TotalTime>
  <Words>615</Words>
  <Application>Microsoft Office PowerPoint</Application>
  <PresentationFormat>Widescreen</PresentationFormat>
  <Paragraphs>69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Roboto Condensed SemiBold</vt:lpstr>
      <vt:lpstr>Tahoma</vt:lpstr>
      <vt:lpstr>Trebuchet MS</vt:lpstr>
      <vt:lpstr>Diseño predeterminado</vt:lpstr>
      <vt:lpstr>PowerPoint Presentation</vt:lpstr>
      <vt:lpstr>Resurrection: Factual Reality</vt:lpstr>
      <vt:lpstr>Facts: Resurrection Events</vt:lpstr>
      <vt:lpstr>Resurrection: Factual Reality</vt:lpstr>
      <vt:lpstr>Fact: Jesus’ Resurrection</vt:lpstr>
      <vt:lpstr>Jesus’ Resurrection: Eyewitnesses</vt:lpstr>
      <vt:lpstr>Jesus’ Resurrection</vt:lpstr>
      <vt:lpstr>Resurrection: Factual Reality</vt:lpstr>
      <vt:lpstr>Fact: Final Resurrection</vt:lpstr>
      <vt:lpstr>Resurrection: Factual Reality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Pratte</dc:creator>
  <cp:lastModifiedBy>David Pratte</cp:lastModifiedBy>
  <cp:revision>53</cp:revision>
  <dcterms:created xsi:type="dcterms:W3CDTF">2026-08-02T20:27:33Z</dcterms:created>
  <dcterms:modified xsi:type="dcterms:W3CDTF">2026-08-16T18:17:04Z</dcterms:modified>
</cp:coreProperties>
</file>